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72"/>
  </p:notesMasterIdLst>
  <p:sldIdLst>
    <p:sldId id="954" r:id="rId2"/>
    <p:sldId id="1156" r:id="rId3"/>
    <p:sldId id="1023" r:id="rId4"/>
    <p:sldId id="843" r:id="rId5"/>
    <p:sldId id="844" r:id="rId6"/>
    <p:sldId id="833" r:id="rId7"/>
    <p:sldId id="1068" r:id="rId8"/>
    <p:sldId id="1157" r:id="rId9"/>
    <p:sldId id="1158" r:id="rId10"/>
    <p:sldId id="1159" r:id="rId11"/>
    <p:sldId id="1160" r:id="rId12"/>
    <p:sldId id="1177" r:id="rId13"/>
    <p:sldId id="1107" r:id="rId14"/>
    <p:sldId id="1113" r:id="rId15"/>
    <p:sldId id="863" r:id="rId16"/>
    <p:sldId id="861" r:id="rId17"/>
    <p:sldId id="1108" r:id="rId18"/>
    <p:sldId id="1161" r:id="rId19"/>
    <p:sldId id="1162" r:id="rId20"/>
    <p:sldId id="948" r:id="rId21"/>
    <p:sldId id="1120" r:id="rId22"/>
    <p:sldId id="1092" r:id="rId23"/>
    <p:sldId id="845" r:id="rId24"/>
    <p:sldId id="846" r:id="rId25"/>
    <p:sldId id="849" r:id="rId26"/>
    <p:sldId id="1168" r:id="rId27"/>
    <p:sldId id="1169" r:id="rId28"/>
    <p:sldId id="1170" r:id="rId29"/>
    <p:sldId id="1171" r:id="rId30"/>
    <p:sldId id="1188" r:id="rId31"/>
    <p:sldId id="1163" r:id="rId32"/>
    <p:sldId id="1165" r:id="rId33"/>
    <p:sldId id="1166" r:id="rId34"/>
    <p:sldId id="1148" r:id="rId35"/>
    <p:sldId id="1149" r:id="rId36"/>
    <p:sldId id="1150" r:id="rId37"/>
    <p:sldId id="1152" r:id="rId38"/>
    <p:sldId id="1189" r:id="rId39"/>
    <p:sldId id="1173" r:id="rId40"/>
    <p:sldId id="1174" r:id="rId41"/>
    <p:sldId id="1172" r:id="rId42"/>
    <p:sldId id="1175" r:id="rId43"/>
    <p:sldId id="1176" r:id="rId44"/>
    <p:sldId id="1083" r:id="rId45"/>
    <p:sldId id="1178" r:id="rId46"/>
    <p:sldId id="1180" r:id="rId47"/>
    <p:sldId id="1181" r:id="rId48"/>
    <p:sldId id="1182" r:id="rId49"/>
    <p:sldId id="1096" r:id="rId50"/>
    <p:sldId id="1183" r:id="rId51"/>
    <p:sldId id="1117" r:id="rId52"/>
    <p:sldId id="1187" r:id="rId53"/>
    <p:sldId id="1184" r:id="rId54"/>
    <p:sldId id="1185" r:id="rId55"/>
    <p:sldId id="1186" r:id="rId56"/>
    <p:sldId id="1071" r:id="rId57"/>
    <p:sldId id="1073" r:id="rId58"/>
    <p:sldId id="1084" r:id="rId59"/>
    <p:sldId id="1060" r:id="rId60"/>
    <p:sldId id="1089" r:id="rId61"/>
    <p:sldId id="1090" r:id="rId62"/>
    <p:sldId id="997" r:id="rId63"/>
    <p:sldId id="1091" r:id="rId64"/>
    <p:sldId id="1190" r:id="rId65"/>
    <p:sldId id="1126" r:id="rId66"/>
    <p:sldId id="1003" r:id="rId67"/>
    <p:sldId id="1007" r:id="rId68"/>
    <p:sldId id="1093" r:id="rId69"/>
    <p:sldId id="627" r:id="rId70"/>
    <p:sldId id="1125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B3FF"/>
    <a:srgbClr val="4B321A"/>
    <a:srgbClr val="4B2814"/>
    <a:srgbClr val="74933E"/>
    <a:srgbClr val="404040"/>
    <a:srgbClr val="4F4F4F"/>
    <a:srgbClr val="CC0000"/>
    <a:srgbClr val="FF0000"/>
    <a:srgbClr val="365115"/>
    <a:srgbClr val="344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47" autoAdjust="0"/>
    <p:restoredTop sz="98915" autoAdjust="0"/>
  </p:normalViewPr>
  <p:slideViewPr>
    <p:cSldViewPr>
      <p:cViewPr>
        <p:scale>
          <a:sx n="105" d="100"/>
          <a:sy n="105" d="100"/>
        </p:scale>
        <p:origin x="-46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6.xml"/><Relationship Id="rId2" Type="http://schemas.openxmlformats.org/officeDocument/2006/relationships/slide" Target="slides/slide65.xml"/><Relationship Id="rId1" Type="http://schemas.openxmlformats.org/officeDocument/2006/relationships/slide" Target="slides/slide13.xml"/><Relationship Id="rId5" Type="http://schemas.openxmlformats.org/officeDocument/2006/relationships/slide" Target="slides/slide70.xml"/><Relationship Id="rId4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F33F3839-197A-D345-941C-9D7ACDD03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8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9C26B-4EB9-BC40-908D-58D61D90185C}" type="slidenum">
              <a:rPr lang="en-US"/>
              <a:pPr/>
              <a:t>3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EFD4E-7E4E-2145-A252-B5694796A793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17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</a:pPr>
            <a:r>
              <a:rPr lang="en-US" sz="1200" dirty="0" smtClean="0">
                <a:latin typeface="Calibri" pitchFamily="-65" charset="0"/>
              </a:rPr>
              <a:t>Summer sea ice extent decreased 15-20% over last 40 yrs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en-US" sz="1200" dirty="0" smtClean="0">
                <a:latin typeface="Calibri" pitchFamily="-65" charset="0"/>
              </a:rPr>
              <a:t>Ice-free summers likely within a few years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E31BE-4270-6D47-B8F3-9B393177DF8A}" type="slidenum">
              <a:rPr lang="en-US"/>
              <a:pPr/>
              <a:t>23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MOVE TO BEGINNING OF MODELING SECTION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046B4-2FAA-E54A-9DA6-317A2CBCA114}" type="slidenum">
              <a:rPr lang="en-US"/>
              <a:pPr/>
              <a:t>24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A3A7C-813C-5949-80F9-FEC909345860}" type="slidenum">
              <a:rPr lang="en-US"/>
              <a:pPr/>
              <a:t>25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 there are the historical reasons – creation and evolution. I won’t touch on those. There are several more unique to climate change, though.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F3839-197A-D345-941C-9D7ACDD032A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4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5910A-6166-9445-9010-85E792E842CF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46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644C5-3AF4-D24C-BD7F-8A6AFF234F3F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AC314-D1F4-E846-B6C9-4C4F8F827EB9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48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DB45-5CCA-B544-8730-C01CD7033010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49</a:t>
            </a:fld>
            <a:endParaRPr lang="en-US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3E84B-E516-8D4D-91B5-C7E1D5235166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50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E038F-CD66-FE4D-B606-E18E3B66128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170B42-DE8D-A840-9D43-B9A12B5E7CFB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51</a:t>
            </a:fld>
            <a:endParaRPr lang="en-US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26B8A-F82A-0A40-9458-2F3E3D138A4F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93FA5-C5D7-3346-AF5C-03C86C10EBDA}" type="slidenum">
              <a:rPr lang="en-US"/>
              <a:pPr/>
              <a:t>54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352182-8F88-8247-82CE-4EE11114DAD7}" type="slidenum">
              <a:rPr lang="en-US"/>
              <a:pPr/>
              <a:t>55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614F7-5A46-2A49-9141-B75B6C3818BF}" type="slidenum">
              <a:rPr lang="en-US"/>
              <a:pPr/>
              <a:t>56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FB297-74E7-514A-B8AD-926907200FF9}" type="slidenum">
              <a:rPr lang="en-US"/>
              <a:pPr/>
              <a:t>65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B68E9-DEC5-1540-AEF6-19CA56D0EDD7}" type="slidenum">
              <a:rPr lang="en-US"/>
              <a:pPr/>
              <a:t>66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7629A-0386-464C-BB76-592E93F7A95F}" type="slidenum">
              <a:rPr lang="en-US"/>
              <a:pPr/>
              <a:t>67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66033-A008-1144-AC19-78143F4424BE}" type="slidenum">
              <a:rPr lang="en-US"/>
              <a:pPr/>
              <a:t>69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06D5E-4429-6D4B-86F4-6BCC24758FB3}" type="slidenum">
              <a:rPr lang="en-US"/>
              <a:pPr/>
              <a:t>70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E43D7C-777F-C74B-A1E6-B7BEF3AB1268}" type="slidenum">
              <a:rPr lang="en-US"/>
              <a:pPr/>
              <a:t>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2AD90-F7E1-ED42-A589-25DE0B57E0B1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F0EB0-6BEE-CC48-9CD2-8A0E9DF1B0C5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10</a:t>
            </a:fld>
            <a:endParaRPr lang="en-US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1038E6-DE3D-754B-9E78-E0798AD65EAC}" type="slidenum">
              <a:rPr lang="en-US"/>
              <a:pPr/>
              <a:t>11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C5CF4-64CE-6949-86CB-C506A91C0FC5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13</a:t>
            </a:fld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4746A1-776A-FB43-95BA-8D46849E2B41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/>
              <a:t>14</a:t>
            </a:fld>
            <a:endParaRPr lang="en-US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C7400-3B03-0445-856F-59D279032420}" type="slidenum">
              <a:rPr lang="en-US"/>
              <a:pPr/>
              <a:t>16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Turn this into moving picture slideshow thingy where both pics are full screen and get equal time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152400"/>
            <a:ext cx="8610600" cy="1752600"/>
          </a:xfrm>
        </p:spPr>
        <p:txBody>
          <a:bodyPr/>
          <a:lstStyle>
            <a:lvl1pPr algn="ctr"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4343400" y="219868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A0206C03-1A5F-A746-94B1-5E46145C4A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6D36D435-3946-AB42-8DD3-0BEE0BEE1B50}" type="datetime1">
              <a:rPr lang="en-US"/>
              <a:pPr>
                <a:defRPr/>
              </a:pPr>
              <a:t>8/7/2011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2FC2CA93-B745-F64C-BA20-4EAF10B67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A0B4F041-85D6-AF47-AD7B-18260C59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7174E152-F376-CF48-B3E4-19824EDCF825}" type="datetime1">
              <a:rPr lang="en-US"/>
              <a:pPr>
                <a:defRPr/>
              </a:pPr>
              <a:t>8/7/2011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58A755A7-59A5-8E4C-8147-17D7B1AFF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296B387C-B6E3-4F49-9D14-EC669B600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43400" y="219868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189A98D9-6BF5-784D-B8AB-393725BFE2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5A9D020B-A840-5048-AEA2-E628809A6ABB}" type="datetime1">
              <a:rPr lang="en-US"/>
              <a:pPr>
                <a:defRPr/>
              </a:pPr>
              <a:t>8/7/2011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6F3A6E14-F199-754C-9CEE-A89C4AD3C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1295400" y="6400800"/>
            <a:ext cx="7686675" cy="304800"/>
          </a:xfrm>
          <a:prstGeom prst="rect">
            <a:avLst/>
          </a:prstGeom>
          <a:gradFill flip="none" rotWithShape="1">
            <a:gsLst>
              <a:gs pos="0">
                <a:srgbClr val="CC0000"/>
              </a:gs>
              <a:gs pos="100000">
                <a:schemeClr val="tx1"/>
              </a:gs>
            </a:gsLst>
            <a:lin ang="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52400" y="6172200"/>
            <a:ext cx="144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C0000"/>
                </a:solidFill>
              </a:rPr>
              <a:t>TTU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343400" y="1042988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B44D553C-90CC-0542-9046-55172B1E7D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BB0FF35E-F367-2B47-A7D3-36BDB59CC62C}" type="datetime1">
              <a:rPr lang="en-US"/>
              <a:pPr>
                <a:defRPr/>
              </a:pPr>
              <a:t>8/7/2011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6AF74E98-1F7A-CA4F-A2A7-5A2EC378B4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11322B92-61F9-6A45-8BD2-B2A717B6AEE5}" type="datetime1">
              <a:rPr lang="en-US"/>
              <a:pPr>
                <a:defRPr/>
              </a:pPr>
              <a:t>8/7/2011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448965F4-5BC2-6249-A316-75B66005B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0AE36FED-664F-FE4B-BFC2-9E16C9B20C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8247384E-D9F6-FD4A-8945-239C4E2AD48A}" type="datetime1">
              <a:rPr lang="en-US"/>
              <a:pPr>
                <a:defRPr/>
              </a:pPr>
              <a:t>8/7/2011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CA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421DE78C-6643-2A42-969F-DD7816B8C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4185C3C8-000F-3E4B-8E39-79192B560245}" type="datetime1">
              <a:rPr lang="en-US"/>
              <a:pPr>
                <a:defRPr/>
              </a:pPr>
              <a:t>8/7/2011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712">
            <a:alpha val="1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3" name="Title Placeholder 21"/>
          <p:cNvSpPr>
            <a:spLocks noGrp="1"/>
          </p:cNvSpPr>
          <p:nvPr>
            <p:ph type="title"/>
          </p:nvPr>
        </p:nvSpPr>
        <p:spPr bwMode="auto">
          <a:xfrm>
            <a:off x="0" y="152400"/>
            <a:ext cx="8534400" cy="990600"/>
          </a:xfrm>
          <a:prstGeom prst="rect">
            <a:avLst/>
          </a:prstGeom>
          <a:solidFill>
            <a:srgbClr val="4D311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3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Ephemia"/>
          <a:ea typeface="ＭＳ Ｐゴシック" pitchFamily="-65" charset="-128"/>
          <a:cs typeface="Ephem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Ephemia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Ephemia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Ephemia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Ephemia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300" b="1">
          <a:solidFill>
            <a:srgbClr val="CC0000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300" b="1">
          <a:solidFill>
            <a:srgbClr val="CC0000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CC0000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300" b="1">
          <a:solidFill>
            <a:srgbClr val="CC0000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323543"/>
        </a:buClr>
        <a:buSzPct val="90000"/>
        <a:buFont typeface="Wingdings 2" pitchFamily="-65" charset="2"/>
        <a:buChar char=""/>
        <a:defRPr sz="2700" kern="1200">
          <a:solidFill>
            <a:schemeClr val="tx1"/>
          </a:solidFill>
          <a:latin typeface="Calibri"/>
          <a:ea typeface="ＭＳ Ｐゴシック" pitchFamily="-65" charset="-128"/>
          <a:cs typeface="Calibri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70000"/>
        <a:buFont typeface="Wingdings" pitchFamily="-65" charset="2"/>
        <a:buChar char="Ø"/>
        <a:defRPr sz="2200" kern="1200">
          <a:solidFill>
            <a:schemeClr val="tx2"/>
          </a:solidFill>
          <a:latin typeface="Calibri"/>
          <a:ea typeface="ＭＳ Ｐゴシック" pitchFamily="-65" charset="-128"/>
          <a:cs typeface="Calibri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-65" charset="2"/>
        <a:buChar char=""/>
        <a:defRPr sz="2000" kern="1200">
          <a:solidFill>
            <a:schemeClr val="tx1"/>
          </a:solidFill>
          <a:latin typeface="Calibri"/>
          <a:ea typeface="ＭＳ Ｐゴシック" pitchFamily="-65" charset="-128"/>
          <a:cs typeface="Calibri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-65" charset="2"/>
        <a:buChar char=""/>
        <a:defRPr sz="2000" kern="1200">
          <a:solidFill>
            <a:schemeClr val="tx2"/>
          </a:solidFill>
          <a:latin typeface="Calibri"/>
          <a:ea typeface="ＭＳ Ｐゴシック" pitchFamily="-65" charset="-128"/>
          <a:cs typeface="Calibri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Calibri"/>
          <a:ea typeface="ＭＳ Ｐゴシック" pitchFamily="-65" charset="-128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Placeholder 4"/>
          <p:cNvSpPr>
            <a:spLocks noGrp="1"/>
          </p:cNvSpPr>
          <p:nvPr>
            <p:ph type="subTitle" idx="1"/>
          </p:nvPr>
        </p:nvSpPr>
        <p:spPr>
          <a:xfrm>
            <a:off x="304800" y="2590800"/>
            <a:ext cx="4191000" cy="2743200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 sz="400" dirty="0" smtClean="0">
              <a:latin typeface="Calibri" charset="0"/>
              <a:ea typeface="ＭＳ Ｐゴシック" charset="-128"/>
            </a:endParaRPr>
          </a:p>
          <a:p>
            <a:pPr algn="l">
              <a:buFont typeface="Wingdings 2" charset="2"/>
              <a:buNone/>
              <a:defRPr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Euphemia UCAS"/>
                <a:ea typeface="Verdana" charset="0"/>
                <a:cs typeface="Euphemia UCAS"/>
              </a:rPr>
              <a:t>science and faith in conflict?</a:t>
            </a:r>
          </a:p>
          <a:p>
            <a:pPr>
              <a:buFont typeface="Wingdings 2" charset="2"/>
              <a:buNone/>
              <a:defRPr/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charset="0"/>
              <a:ea typeface="Verdana" charset="0"/>
            </a:endParaRPr>
          </a:p>
          <a:p>
            <a:pPr algn="l">
              <a:buFont typeface="Wingdings 2" charset="2"/>
              <a:buNone/>
              <a:defRPr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Ephemia"/>
                <a:ea typeface="Verdana" charset="0"/>
                <a:cs typeface="Ephemia"/>
              </a:rPr>
              <a:t>KATHARINE HAYHOE</a:t>
            </a:r>
          </a:p>
          <a:p>
            <a:pPr algn="l">
              <a:buFont typeface="Wingdings 2" charset="2"/>
              <a:buNone/>
              <a:defRPr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Ephemia"/>
                <a:ea typeface="Verdana" charset="0"/>
                <a:cs typeface="Ephemia"/>
              </a:rPr>
              <a:t>TEXAS TECH UNIVERSITY</a:t>
            </a:r>
          </a:p>
        </p:txBody>
      </p:sp>
      <p:sp>
        <p:nvSpPr>
          <p:cNvPr id="16387" name="Title 5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67750" cy="1752600"/>
          </a:xfrm>
          <a:solidFill>
            <a:srgbClr val="74933E"/>
          </a:solidFill>
        </p:spPr>
        <p:txBody>
          <a:bodyPr/>
          <a:lstStyle/>
          <a:p>
            <a:r>
              <a:rPr lang="en-US" sz="8000" dirty="0" smtClean="0">
                <a:latin typeface="Euphemia UCAS" pitchFamily="-65" charset="0"/>
              </a:rPr>
              <a:t>CLIMATE CHANGE</a:t>
            </a: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2"/>
          <a:srcRect l="20807" t="49574" r="17502"/>
          <a:stretch>
            <a:fillRect/>
          </a:stretch>
        </p:blipFill>
        <p:spPr bwMode="auto">
          <a:xfrm>
            <a:off x="4876800" y="2819400"/>
            <a:ext cx="3962400" cy="323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990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… the last 6,000 years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1509713"/>
            <a:ext cx="912177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39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800KyrCO2_pg-13-050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95400"/>
            <a:ext cx="77724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990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… and even the last 800,000 years</a:t>
            </a:r>
          </a:p>
        </p:txBody>
      </p:sp>
    </p:spTree>
    <p:extLst>
      <p:ext uri="{BB962C8B-B14F-4D97-AF65-F5344CB8AC3E}">
        <p14:creationId xmlns:p14="http://schemas.microsoft.com/office/powerpoint/2010/main" val="4468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400" dirty="0" smtClean="0"/>
              <a:t>Our world is changing rapidly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71599"/>
            <a:ext cx="3461696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371600"/>
            <a:ext cx="545569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267200"/>
            <a:ext cx="365760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152400" y="4724400"/>
            <a:ext cx="6248400" cy="1981200"/>
            <a:chOff x="304800" y="1447800"/>
            <a:chExt cx="8074025" cy="2895600"/>
          </a:xfrm>
        </p:grpSpPr>
        <p:pic>
          <p:nvPicPr>
            <p:cNvPr id="18" name="Picture 13" descr="Shp913_Alden.tif"/>
            <p:cNvPicPr>
              <a:picLocks noChangeAspect="1"/>
            </p:cNvPicPr>
            <p:nvPr/>
          </p:nvPicPr>
          <p:blipFill>
            <a:blip r:embed="rId5"/>
            <a:srcRect r="7799"/>
            <a:stretch>
              <a:fillRect/>
            </a:stretch>
          </p:blipFill>
          <p:spPr bwMode="auto">
            <a:xfrm>
              <a:off x="304800" y="1447800"/>
              <a:ext cx="4043363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 descr="Shepard_2005_reardon.JPG"/>
            <p:cNvPicPr>
              <a:picLocks noChangeAspect="1"/>
            </p:cNvPicPr>
            <p:nvPr/>
          </p:nvPicPr>
          <p:blipFill>
            <a:blip r:embed="rId6">
              <a:lum bright="-2000" contrast="22000"/>
            </a:blip>
            <a:srcRect l="11967" b="6000"/>
            <a:stretch>
              <a:fillRect/>
            </a:stretch>
          </p:blipFill>
          <p:spPr bwMode="auto">
            <a:xfrm>
              <a:off x="4343400" y="1463675"/>
              <a:ext cx="4035425" cy="286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1752600" y="2895600"/>
            <a:ext cx="59436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Ephemia" charset="0"/>
                <a:ea typeface="Ephemia" charset="0"/>
                <a:cs typeface="Ephemia" charset="0"/>
              </a:rPr>
              <a:t>Responses to warming temperatures seen in more than </a:t>
            </a:r>
            <a:r>
              <a:rPr lang="en-US" sz="3200" dirty="0" smtClean="0">
                <a:latin typeface="Ephemia" charset="0"/>
                <a:ea typeface="Ephemia" charset="0"/>
                <a:cs typeface="Ephemia" charset="0"/>
              </a:rPr>
              <a:t>25,000 </a:t>
            </a:r>
            <a:r>
              <a:rPr lang="en-US" sz="3200" dirty="0">
                <a:latin typeface="Ephemia" charset="0"/>
                <a:ea typeface="Ephemia" charset="0"/>
                <a:cs typeface="Ephemia" charset="0"/>
              </a:rPr>
              <a:t>physical and biological systems around the world</a:t>
            </a:r>
            <a:r>
              <a:rPr lang="en-US" sz="3200" dirty="0" smtClean="0">
                <a:latin typeface="Ephemia" charset="0"/>
                <a:ea typeface="Ephemia" charset="0"/>
                <a:cs typeface="Ephemia" charset="0"/>
              </a:rPr>
              <a:t>.</a:t>
            </a:r>
          </a:p>
          <a:p>
            <a:pPr algn="r"/>
            <a:r>
              <a:rPr lang="en-US" sz="1600" dirty="0" err="1" smtClean="0">
                <a:latin typeface="Ephemia" charset="0"/>
                <a:ea typeface="Ephemia" charset="0"/>
                <a:cs typeface="Ephemia" charset="0"/>
              </a:rPr>
              <a:t>Rosenzweig</a:t>
            </a:r>
            <a:r>
              <a:rPr lang="en-US" sz="1600" dirty="0" smtClean="0">
                <a:latin typeface="Ephemia" charset="0"/>
                <a:ea typeface="Ephemia" charset="0"/>
                <a:cs typeface="Ephemia" charset="0"/>
              </a:rPr>
              <a:t> et al. 2008</a:t>
            </a:r>
            <a:endParaRPr lang="en-US" sz="1600" dirty="0">
              <a:latin typeface="Ephemia" charset="0"/>
              <a:ea typeface="Ephemia" charset="0"/>
              <a:cs typeface="Ephem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95400"/>
            <a:ext cx="88677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914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FF"/>
                </a:solidFill>
                <a:latin typeface="Ephemia" charset="0"/>
              </a:rPr>
              <a:t>Sea level rise is accelerating, as ice sheets melt</a:t>
            </a:r>
            <a:endParaRPr lang="en-US" sz="2800" dirty="0" smtClean="0">
              <a:solidFill>
                <a:srgbClr val="FFFFFF"/>
              </a:solidFill>
              <a:latin typeface="Ephem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763000" cy="914400"/>
          </a:xfrm>
        </p:spPr>
        <p:txBody>
          <a:bodyPr/>
          <a:lstStyle/>
          <a:p>
            <a:r>
              <a:rPr lang="en-US" dirty="0" smtClean="0">
                <a:latin typeface="Ephemia" charset="0"/>
              </a:rPr>
              <a:t>2 to 5 </a:t>
            </a:r>
            <a:r>
              <a:rPr lang="en-US" dirty="0" err="1" smtClean="0">
                <a:latin typeface="Ephemia" charset="0"/>
              </a:rPr>
              <a:t>ft</a:t>
            </a:r>
            <a:r>
              <a:rPr lang="en-US" dirty="0" smtClean="0">
                <a:latin typeface="Ephemia" charset="0"/>
              </a:rPr>
              <a:t> of sea level rise likely by 2100</a:t>
            </a:r>
          </a:p>
        </p:txBody>
      </p:sp>
      <p:pic>
        <p:nvPicPr>
          <p:cNvPr id="1146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1143000"/>
            <a:ext cx="9026525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8839200" cy="990600"/>
          </a:xfrm>
        </p:spPr>
        <p:txBody>
          <a:bodyPr/>
          <a:lstStyle/>
          <a:p>
            <a:r>
              <a:rPr lang="en-US" smtClean="0">
                <a:latin typeface="Ephema" charset="0"/>
                <a:ea typeface="Ephema" charset="0"/>
                <a:cs typeface="Ephema" charset="0"/>
              </a:rPr>
              <a:t>What does this mean … for our coasts?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7"/>
          <p:cNvPicPr>
            <a:picLocks noChangeAspect="1"/>
          </p:cNvPicPr>
          <p:nvPr/>
        </p:nvPicPr>
        <p:blipFill>
          <a:blip r:embed="rId3"/>
          <a:srcRect b="10918"/>
          <a:stretch>
            <a:fillRect/>
          </a:stretch>
        </p:blipFill>
        <p:spPr bwMode="auto">
          <a:xfrm>
            <a:off x="0" y="2895600"/>
            <a:ext cx="92471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286000" y="609600"/>
            <a:ext cx="297180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en-US" b="1">
              <a:latin typeface="Times" pitchFamily="-65" charset="0"/>
            </a:endParaRPr>
          </a:p>
        </p:txBody>
      </p:sp>
      <p:sp>
        <p:nvSpPr>
          <p:cNvPr id="117764" name="TextBox 5"/>
          <p:cNvSpPr txBox="1">
            <a:spLocks noChangeArrowheads="1"/>
          </p:cNvSpPr>
          <p:nvPr/>
        </p:nvSpPr>
        <p:spPr bwMode="auto">
          <a:xfrm>
            <a:off x="76200" y="2133600"/>
            <a:ext cx="548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pitchFamily="-65" charset="0"/>
              </a:rPr>
              <a:t>Tuvalu, South Pacific</a:t>
            </a:r>
          </a:p>
        </p:txBody>
      </p:sp>
      <p:sp>
        <p:nvSpPr>
          <p:cNvPr id="117765" name="Title 1"/>
          <p:cNvSpPr txBox="1">
            <a:spLocks/>
          </p:cNvSpPr>
          <p:nvPr/>
        </p:nvSpPr>
        <p:spPr bwMode="auto">
          <a:xfrm>
            <a:off x="0" y="228600"/>
            <a:ext cx="8763000" cy="914400"/>
          </a:xfrm>
          <a:prstGeom prst="rect">
            <a:avLst/>
          </a:prstGeom>
          <a:solidFill>
            <a:srgbClr val="4D311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000">
                <a:solidFill>
                  <a:schemeClr val="bg1"/>
                </a:solidFill>
                <a:latin typeface="Ephema" charset="0"/>
                <a:ea typeface="ＭＳ Ｐゴシック" pitchFamily="-65" charset="-128"/>
                <a:cs typeface="ＭＳ Ｐゴシック" pitchFamily="-65" charset="-128"/>
              </a:rPr>
              <a:t>… and even entire nations?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Ephemia" charset="0"/>
              </a:rPr>
              <a:t>Arctic is changing, as sea ice shrinks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 t="5861" b="19051"/>
          <a:stretch>
            <a:fillRect/>
          </a:stretch>
        </p:blipFill>
        <p:spPr bwMode="auto">
          <a:xfrm>
            <a:off x="228600" y="1447800"/>
            <a:ext cx="8305800" cy="520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8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Ephemia" charset="0"/>
                <a:ea typeface="ＭＳ Ｐゴシック" charset="0"/>
              </a:rPr>
              <a:t>America</a:t>
            </a:r>
            <a:r>
              <a:rPr lang="ja-JP" altLang="en-US" dirty="0">
                <a:solidFill>
                  <a:schemeClr val="bg1"/>
                </a:solidFill>
                <a:latin typeface="Ephemia" charset="0"/>
                <a:ea typeface="ＭＳ Ｐゴシック" charset="0"/>
              </a:rPr>
              <a:t>’</a:t>
            </a:r>
            <a:r>
              <a:rPr lang="en-US" dirty="0">
                <a:solidFill>
                  <a:schemeClr val="bg1"/>
                </a:solidFill>
                <a:latin typeface="Ephemia" charset="0"/>
                <a:ea typeface="ＭＳ Ｐゴシック" charset="0"/>
              </a:rPr>
              <a:t>s first climate </a:t>
            </a:r>
            <a:r>
              <a:rPr lang="en-US" dirty="0" smtClean="0">
                <a:solidFill>
                  <a:schemeClr val="bg1"/>
                </a:solidFill>
                <a:latin typeface="Ephemia" charset="0"/>
                <a:ea typeface="ＭＳ Ｐゴシック" charset="0"/>
              </a:rPr>
              <a:t>refugees</a:t>
            </a:r>
            <a:endParaRPr lang="en-US" dirty="0">
              <a:solidFill>
                <a:schemeClr val="bg1"/>
              </a:solidFill>
              <a:latin typeface="Ephemia" charset="0"/>
              <a:ea typeface="ＭＳ Ｐゴシック" charset="0"/>
            </a:endParaRPr>
          </a:p>
        </p:txBody>
      </p:sp>
      <p:pic>
        <p:nvPicPr>
          <p:cNvPr id="1741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73342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2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7150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83000"/>
            <a:ext cx="43084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itle 7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8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Ephemia" charset="0"/>
                <a:ea typeface="ＭＳ Ｐゴシック" charset="0"/>
              </a:rPr>
              <a:t>Frozen ground is melting &amp; eroding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572000" y="4800600"/>
            <a:ext cx="4343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>
                <a:latin typeface="Ephemia" charset="0"/>
                <a:ea typeface="Ephemia" charset="0"/>
                <a:cs typeface="Ephemia" charset="0"/>
              </a:rPr>
              <a:t>The people of Newtok, AK have already been driven from their homes. </a:t>
            </a:r>
            <a:endParaRPr lang="en-US" sz="1400">
              <a:latin typeface="Ephemia" charset="0"/>
              <a:ea typeface="Ephemia" charset="0"/>
              <a:cs typeface="Ephemia" charset="0"/>
            </a:endParaRPr>
          </a:p>
          <a:p>
            <a:pPr eaLnBrk="1" hangingPunct="1"/>
            <a:endParaRPr lang="en-US" sz="1400">
              <a:latin typeface="Ephemia" charset="0"/>
              <a:ea typeface="Ephemia" charset="0"/>
              <a:cs typeface="Ephemia" charset="0"/>
            </a:endParaRPr>
          </a:p>
          <a:p>
            <a:pPr eaLnBrk="1" hangingPunct="1"/>
            <a:r>
              <a:rPr lang="en-US">
                <a:latin typeface="Ephemia" charset="0"/>
                <a:ea typeface="Ephemia" charset="0"/>
                <a:cs typeface="Ephemia" charset="0"/>
              </a:rPr>
              <a:t>Kivalina may be next.</a:t>
            </a:r>
          </a:p>
        </p:txBody>
      </p:sp>
    </p:spTree>
    <p:extLst>
      <p:ext uri="{BB962C8B-B14F-4D97-AF65-F5344CB8AC3E}">
        <p14:creationId xmlns:p14="http://schemas.microsoft.com/office/powerpoint/2010/main" val="3675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one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1752600"/>
          </a:xfrm>
        </p:spPr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990600"/>
          </a:xfrm>
        </p:spPr>
        <p:txBody>
          <a:bodyPr/>
          <a:lstStyle/>
          <a:p>
            <a:r>
              <a:rPr lang="en-US" sz="4000" dirty="0" smtClean="0">
                <a:latin typeface="Ephemia" charset="0"/>
              </a:rPr>
              <a:t>Water resources are disappearing</a:t>
            </a:r>
          </a:p>
        </p:txBody>
      </p:sp>
      <p:pic>
        <p:nvPicPr>
          <p:cNvPr id="106499" name="Picture 2"/>
          <p:cNvPicPr>
            <a:picLocks noChangeAspect="1"/>
          </p:cNvPicPr>
          <p:nvPr/>
        </p:nvPicPr>
        <p:blipFill>
          <a:blip r:embed="rId2"/>
          <a:srcRect r="50271"/>
          <a:stretch>
            <a:fillRect/>
          </a:stretch>
        </p:blipFill>
        <p:spPr bwMode="auto">
          <a:xfrm>
            <a:off x="49213" y="1600200"/>
            <a:ext cx="4522787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Box 3"/>
          <p:cNvSpPr txBox="1">
            <a:spLocks noChangeArrowheads="1"/>
          </p:cNvSpPr>
          <p:nvPr/>
        </p:nvSpPr>
        <p:spPr bwMode="auto">
          <a:xfrm>
            <a:off x="228600" y="4800600"/>
            <a:ext cx="5105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Calibri" pitchFamily="-65" charset="0"/>
                <a:ea typeface="Calibri" pitchFamily="-65" charset="0"/>
                <a:cs typeface="Calibri" pitchFamily="-65" charset="0"/>
              </a:rPr>
              <a:t>LIMA, PERU</a:t>
            </a:r>
          </a:p>
          <a:p>
            <a:r>
              <a:rPr lang="en-US" sz="3600">
                <a:latin typeface="Calibri" pitchFamily="-65" charset="0"/>
                <a:ea typeface="Calibri" pitchFamily="-65" charset="0"/>
                <a:cs typeface="Calibri" pitchFamily="-65" charset="0"/>
              </a:rPr>
              <a:t>8 million people</a:t>
            </a:r>
          </a:p>
          <a:p>
            <a:r>
              <a:rPr lang="en-US" sz="3600">
                <a:latin typeface="Calibri" pitchFamily="-65" charset="0"/>
                <a:ea typeface="Calibri" pitchFamily="-65" charset="0"/>
                <a:cs typeface="Calibri" pitchFamily="-65" charset="0"/>
              </a:rPr>
              <a:t>less than 2” rain per yr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0" y="1600200"/>
            <a:ext cx="4572000" cy="4954588"/>
            <a:chOff x="4572000" y="1600200"/>
            <a:chExt cx="4572000" cy="4954588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029200" y="4800600"/>
              <a:ext cx="3886200" cy="175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latin typeface="Calibri" pitchFamily="-65" charset="0"/>
                  <a:ea typeface="Calibri" pitchFamily="-65" charset="0"/>
                  <a:cs typeface="Calibri" pitchFamily="-65" charset="0"/>
                </a:rPr>
                <a:t>1 billion </a:t>
              </a:r>
              <a:r>
                <a:rPr lang="en-US" sz="3600" dirty="0" smtClean="0">
                  <a:latin typeface="Calibri" pitchFamily="-65" charset="0"/>
                  <a:ea typeface="Calibri" pitchFamily="-65" charset="0"/>
                  <a:cs typeface="Calibri" pitchFamily="-65" charset="0"/>
                </a:rPr>
                <a:t>depend </a:t>
              </a:r>
              <a:r>
                <a:rPr lang="en-US" sz="3600" dirty="0">
                  <a:latin typeface="Calibri" pitchFamily="-65" charset="0"/>
                  <a:ea typeface="Calibri" pitchFamily="-65" charset="0"/>
                  <a:cs typeface="Calibri" pitchFamily="-65" charset="0"/>
                </a:rPr>
                <a:t>on glacier melt for water</a:t>
              </a:r>
            </a:p>
          </p:txBody>
        </p:sp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2"/>
            <a:srcRect l="49729"/>
            <a:stretch>
              <a:fillRect/>
            </a:stretch>
          </p:blipFill>
          <p:spPr bwMode="auto">
            <a:xfrm>
              <a:off x="4572000" y="1600200"/>
              <a:ext cx="4572000" cy="309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3600" dirty="0" smtClean="0">
                <a:latin typeface="Ephemia" charset="0"/>
              </a:rPr>
              <a:t>Precipitation patterns are shifting</a:t>
            </a: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376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6019800" y="1524000"/>
            <a:ext cx="251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Tahoma" pitchFamily="-65" charset="0"/>
                <a:ea typeface="Tahoma" pitchFamily="-65" charset="0"/>
                <a:cs typeface="Tahoma" pitchFamily="-65" charset="0"/>
              </a:rPr>
              <a:t>Central 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6350000"/>
            <a:ext cx="9144000" cy="50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700">
                <a:latin typeface="Ephemia" charset="0"/>
                <a:ea typeface="Tahoma" pitchFamily="-65" charset="0"/>
                <a:cs typeface="Tahoma" pitchFamily="-65" charset="0"/>
              </a:rPr>
              <a:t>This century: hundreds of millions of refugees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5943600"/>
            <a:ext cx="9144000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700">
                <a:latin typeface="Ephemia" charset="0"/>
                <a:ea typeface="Tahoma" pitchFamily="-65" charset="0"/>
                <a:cs typeface="Tahoma" pitchFamily="-65" charset="0"/>
              </a:rPr>
              <a:t>In 2009: 300,000 deaths per year</a:t>
            </a:r>
          </a:p>
          <a:p>
            <a:pPr algn="ctr"/>
            <a:r>
              <a:rPr lang="en-US" sz="2700">
                <a:latin typeface="Ephemia" charset="0"/>
                <a:ea typeface="Tahoma" pitchFamily="-65" charset="0"/>
                <a:cs typeface="Tahoma" pitchFamily="-65" charset="0"/>
              </a:rPr>
              <a:t>300 million already at risk from climate change</a:t>
            </a:r>
          </a:p>
        </p:txBody>
      </p:sp>
      <p:sp>
        <p:nvSpPr>
          <p:cNvPr id="10035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534400" cy="838200"/>
          </a:xfrm>
        </p:spPr>
        <p:txBody>
          <a:bodyPr/>
          <a:lstStyle/>
          <a:p>
            <a:r>
              <a:rPr lang="en-US" dirty="0" smtClean="0">
                <a:latin typeface="Ephemia" charset="0"/>
              </a:rPr>
              <a:t>Health risks are on the rise</a:t>
            </a:r>
          </a:p>
        </p:txBody>
      </p:sp>
      <p:pic>
        <p:nvPicPr>
          <p:cNvPr id="100357" name="Picture 2" descr="Picture 2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TextBox 7"/>
          <p:cNvSpPr txBox="1">
            <a:spLocks noChangeArrowheads="1"/>
          </p:cNvSpPr>
          <p:nvPr/>
        </p:nvSpPr>
        <p:spPr bwMode="auto">
          <a:xfrm>
            <a:off x="0" y="5486400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700">
                <a:latin typeface="Tahoma" pitchFamily="-65" charset="0"/>
                <a:ea typeface="Tahoma" pitchFamily="-65" charset="0"/>
                <a:cs typeface="Tahoma" pitchFamily="-65" charset="0"/>
              </a:rPr>
              <a:t>In 2000: 150,000 deaths per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IPCC_T2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839788"/>
            <a:ext cx="7086600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043" name="Group 17"/>
          <p:cNvGrpSpPr>
            <a:grpSpLocks/>
          </p:cNvGrpSpPr>
          <p:nvPr/>
        </p:nvGrpSpPr>
        <p:grpSpPr bwMode="auto">
          <a:xfrm>
            <a:off x="838200" y="3200400"/>
            <a:ext cx="6096000" cy="1905000"/>
            <a:chOff x="960" y="1824"/>
            <a:chExt cx="3840" cy="1200"/>
          </a:xfrm>
        </p:grpSpPr>
        <p:sp>
          <p:nvSpPr>
            <p:cNvPr id="87046" name="Text Box 14"/>
            <p:cNvSpPr txBox="1">
              <a:spLocks noChangeArrowheads="1"/>
            </p:cNvSpPr>
            <p:nvPr/>
          </p:nvSpPr>
          <p:spPr bwMode="auto">
            <a:xfrm>
              <a:off x="960" y="1824"/>
              <a:ext cx="307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>
                  <a:solidFill>
                    <a:srgbClr val="000000"/>
                  </a:solidFill>
                  <a:latin typeface="Tahoma" pitchFamily="-65" charset="0"/>
                </a:rPr>
                <a:t>We’re already concerned about this</a:t>
              </a:r>
            </a:p>
          </p:txBody>
        </p:sp>
        <p:sp>
          <p:nvSpPr>
            <p:cNvPr id="87047" name="Line 15"/>
            <p:cNvSpPr>
              <a:spLocks noChangeShapeType="1"/>
            </p:cNvSpPr>
            <p:nvPr/>
          </p:nvSpPr>
          <p:spPr bwMode="auto">
            <a:xfrm>
              <a:off x="3984" y="2160"/>
              <a:ext cx="816" cy="86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44" name="Rectangle 16"/>
          <p:cNvSpPr>
            <a:spLocks noChangeArrowheads="1"/>
          </p:cNvSpPr>
          <p:nvPr/>
        </p:nvSpPr>
        <p:spPr bwMode="auto">
          <a:xfrm>
            <a:off x="7046913" y="762000"/>
            <a:ext cx="1106487" cy="495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FF"/>
                </a:solidFill>
                <a:latin typeface="Ephema" charset="0"/>
                <a:ea typeface="Ephema" charset="0"/>
                <a:cs typeface="Ephema" charset="0"/>
              </a:rPr>
              <a:t>What can we expect in the future?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:\IPCC_T2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839788"/>
            <a:ext cx="7086600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1447800" y="2363788"/>
            <a:ext cx="373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Tahoma" pitchFamily="-65" charset="0"/>
              </a:rPr>
              <a:t>But this is what’s coming next.</a:t>
            </a:r>
          </a:p>
        </p:txBody>
      </p:sp>
      <p:sp>
        <p:nvSpPr>
          <p:cNvPr id="89092" name="AutoShape 7"/>
          <p:cNvSpPr>
            <a:spLocks noChangeArrowheads="1"/>
          </p:cNvSpPr>
          <p:nvPr/>
        </p:nvSpPr>
        <p:spPr bwMode="auto">
          <a:xfrm>
            <a:off x="5410200" y="2592388"/>
            <a:ext cx="1066800" cy="914400"/>
          </a:xfrm>
          <a:prstGeom prst="rightArrow">
            <a:avLst>
              <a:gd name="adj1" fmla="val 52083"/>
              <a:gd name="adj2" fmla="val 468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FF"/>
                </a:solidFill>
                <a:latin typeface="Ephema" charset="0"/>
                <a:ea typeface="Ephema" charset="0"/>
                <a:cs typeface="Ephema" charset="0"/>
              </a:rPr>
              <a:t>What can we expect in the future?</a:t>
            </a:r>
            <a:endParaRPr lang="en-US" sz="4000" smtClean="0">
              <a:solidFill>
                <a:srgbClr val="FFFFFF"/>
              </a:solidFill>
              <a:latin typeface="Century Gothic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35138"/>
            <a:ext cx="848677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6764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  <a:latin typeface="Ephema" charset="0"/>
                <a:ea typeface="Ephema" charset="0"/>
                <a:cs typeface="Ephema" charset="0"/>
              </a:rPr>
              <a:t>We have a (very) narrow window of time to determine how climate change will affect our own and future generations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Ephemia" charset="0"/>
                <a:ea typeface="ＭＳ Ｐゴシック" charset="0"/>
              </a:rPr>
              <a:t>What does this mean … for the US?</a:t>
            </a:r>
            <a:endParaRPr lang="en-US" dirty="0">
              <a:latin typeface="Ephemia" charset="0"/>
              <a:ea typeface="ＭＳ Ｐゴシック" charset="0"/>
            </a:endParaRPr>
          </a:p>
        </p:txBody>
      </p:sp>
      <p:sp>
        <p:nvSpPr>
          <p:cNvPr id="97283" name="TextBox 7"/>
          <p:cNvSpPr txBox="1">
            <a:spLocks noChangeArrowheads="1"/>
          </p:cNvSpPr>
          <p:nvPr/>
        </p:nvSpPr>
        <p:spPr bwMode="auto">
          <a:xfrm>
            <a:off x="1143000" y="1524000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sz="3200">
                <a:latin typeface="Tahoma" charset="0"/>
                <a:cs typeface="Tahoma" charset="0"/>
              </a:rPr>
              <a:t>Weeks per Year &gt; 100</a:t>
            </a:r>
            <a:r>
              <a:rPr lang="en-US" sz="3200" baseline="30000">
                <a:latin typeface="Tahoma" charset="0"/>
                <a:cs typeface="Tahoma" charset="0"/>
              </a:rPr>
              <a:t>o</a:t>
            </a:r>
            <a:r>
              <a:rPr lang="en-US" sz="3200">
                <a:latin typeface="Tahoma" charset="0"/>
                <a:cs typeface="Tahoma" charset="0"/>
              </a:rPr>
              <a:t>F (38</a:t>
            </a:r>
            <a:r>
              <a:rPr lang="en-US" sz="3200" baseline="30000">
                <a:latin typeface="Tahoma" charset="0"/>
                <a:cs typeface="Tahoma" charset="0"/>
              </a:rPr>
              <a:t>o</a:t>
            </a:r>
            <a:r>
              <a:rPr lang="en-US" sz="3200">
                <a:latin typeface="Tahoma" charset="0"/>
                <a:cs typeface="Tahoma" charset="0"/>
              </a:rPr>
              <a:t>C) 	</a:t>
            </a:r>
          </a:p>
        </p:txBody>
      </p:sp>
      <p:pic>
        <p:nvPicPr>
          <p:cNvPr id="97284" name="Picture 5" descr="FIG13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6666"/>
          <a:stretch>
            <a:fillRect/>
          </a:stretch>
        </p:blipFill>
        <p:spPr bwMode="auto">
          <a:xfrm>
            <a:off x="685800" y="2286000"/>
            <a:ext cx="7666038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Box 7"/>
          <p:cNvSpPr txBox="1">
            <a:spLocks noChangeArrowheads="1"/>
          </p:cNvSpPr>
          <p:nvPr/>
        </p:nvSpPr>
        <p:spPr bwMode="auto">
          <a:xfrm>
            <a:off x="1600200" y="22860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>
                <a:latin typeface="Tahoma" charset="0"/>
                <a:cs typeface="Tahoma" charset="0"/>
              </a:rPr>
              <a:t>Historical</a:t>
            </a:r>
          </a:p>
        </p:txBody>
      </p:sp>
    </p:spTree>
    <p:extLst>
      <p:ext uri="{BB962C8B-B14F-4D97-AF65-F5344CB8AC3E}">
        <p14:creationId xmlns:p14="http://schemas.microsoft.com/office/powerpoint/2010/main" val="25028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990600"/>
          </a:xfrm>
        </p:spPr>
        <p:txBody>
          <a:bodyPr/>
          <a:lstStyle/>
          <a:p>
            <a:pPr eaLnBrk="1" hangingPunct="1"/>
            <a:r>
              <a:rPr lang="en-US">
                <a:latin typeface="Ephemia" charset="0"/>
                <a:ea typeface="ＭＳ Ｐゴシック" charset="0"/>
              </a:rPr>
              <a:t>What does this mean … for the US?</a:t>
            </a:r>
            <a:endParaRPr lang="en-US">
              <a:latin typeface="Century Gothic" charset="0"/>
              <a:ea typeface="ＭＳ Ｐゴシック" charset="0"/>
            </a:endParaRPr>
          </a:p>
        </p:txBody>
      </p:sp>
      <p:pic>
        <p:nvPicPr>
          <p:cNvPr id="98307" name="Picture 5" descr="FIG13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5555"/>
          <a:stretch>
            <a:fillRect/>
          </a:stretch>
        </p:blipFill>
        <p:spPr bwMode="auto">
          <a:xfrm>
            <a:off x="685800" y="2279650"/>
            <a:ext cx="7694613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Box 7"/>
          <p:cNvSpPr txBox="1">
            <a:spLocks noChangeArrowheads="1"/>
          </p:cNvSpPr>
          <p:nvPr/>
        </p:nvSpPr>
        <p:spPr bwMode="auto">
          <a:xfrm>
            <a:off x="1600200" y="2286000"/>
            <a:ext cx="541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>
                <a:latin typeface="Tahoma" charset="0"/>
                <a:cs typeface="Tahoma" charset="0"/>
              </a:rPr>
              <a:t>Future: Lower Emissions </a:t>
            </a:r>
          </a:p>
        </p:txBody>
      </p:sp>
      <p:sp>
        <p:nvSpPr>
          <p:cNvPr id="98309" name="TextBox 7"/>
          <p:cNvSpPr txBox="1">
            <a:spLocks noChangeArrowheads="1"/>
          </p:cNvSpPr>
          <p:nvPr/>
        </p:nvSpPr>
        <p:spPr bwMode="auto">
          <a:xfrm>
            <a:off x="1143000" y="1524000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sz="3200">
                <a:latin typeface="Tahoma" charset="0"/>
                <a:cs typeface="Tahoma" charset="0"/>
              </a:rPr>
              <a:t>Weeks per Year &gt; 100</a:t>
            </a:r>
            <a:r>
              <a:rPr lang="en-US" sz="3200" baseline="30000">
                <a:latin typeface="Tahoma" charset="0"/>
                <a:cs typeface="Tahoma" charset="0"/>
              </a:rPr>
              <a:t>o</a:t>
            </a:r>
            <a:r>
              <a:rPr lang="en-US" sz="3200">
                <a:latin typeface="Tahoma" charset="0"/>
                <a:cs typeface="Tahoma" charset="0"/>
              </a:rPr>
              <a:t>F (38</a:t>
            </a:r>
            <a:r>
              <a:rPr lang="en-US" sz="3200" baseline="30000">
                <a:latin typeface="Tahoma" charset="0"/>
                <a:cs typeface="Tahoma" charset="0"/>
              </a:rPr>
              <a:t>o</a:t>
            </a:r>
            <a:r>
              <a:rPr lang="en-US" sz="3200">
                <a:latin typeface="Tahoma" charset="0"/>
                <a:cs typeface="Tahoma" charset="0"/>
              </a:rPr>
              <a:t>C) 	</a:t>
            </a:r>
          </a:p>
        </p:txBody>
      </p:sp>
    </p:spTree>
    <p:extLst>
      <p:ext uri="{BB962C8B-B14F-4D97-AF65-F5344CB8AC3E}">
        <p14:creationId xmlns:p14="http://schemas.microsoft.com/office/powerpoint/2010/main" val="11063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990600"/>
          </a:xfrm>
        </p:spPr>
        <p:txBody>
          <a:bodyPr/>
          <a:lstStyle/>
          <a:p>
            <a:pPr eaLnBrk="1" hangingPunct="1"/>
            <a:r>
              <a:rPr lang="en-US">
                <a:latin typeface="Ephemia" charset="0"/>
                <a:ea typeface="ＭＳ Ｐゴシック" charset="0"/>
              </a:rPr>
              <a:t>What does this mean … for the US?</a:t>
            </a:r>
            <a:endParaRPr lang="en-US">
              <a:latin typeface="Century Gothic" charset="0"/>
              <a:ea typeface="ＭＳ Ｐゴシック" charset="0"/>
            </a:endParaRPr>
          </a:p>
        </p:txBody>
      </p:sp>
      <p:pic>
        <p:nvPicPr>
          <p:cNvPr id="99331" name="Picture 5" descr="FIG13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5555"/>
          <a:stretch>
            <a:fillRect/>
          </a:stretch>
        </p:blipFill>
        <p:spPr bwMode="auto">
          <a:xfrm>
            <a:off x="687388" y="2279650"/>
            <a:ext cx="769461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7"/>
          <p:cNvSpPr txBox="1">
            <a:spLocks noChangeArrowheads="1"/>
          </p:cNvSpPr>
          <p:nvPr/>
        </p:nvSpPr>
        <p:spPr bwMode="auto">
          <a:xfrm>
            <a:off x="1600200" y="2286000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>
                <a:latin typeface="Tahoma" charset="0"/>
                <a:cs typeface="Tahoma" charset="0"/>
              </a:rPr>
              <a:t>Future: Higher Emissions</a:t>
            </a:r>
          </a:p>
        </p:txBody>
      </p:sp>
      <p:sp>
        <p:nvSpPr>
          <p:cNvPr id="99333" name="TextBox 7"/>
          <p:cNvSpPr txBox="1">
            <a:spLocks noChangeArrowheads="1"/>
          </p:cNvSpPr>
          <p:nvPr/>
        </p:nvSpPr>
        <p:spPr bwMode="auto">
          <a:xfrm>
            <a:off x="1143000" y="1524000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sz="3200">
                <a:latin typeface="Tahoma" charset="0"/>
                <a:cs typeface="Tahoma" charset="0"/>
              </a:rPr>
              <a:t>Weeks per Year &gt; 100</a:t>
            </a:r>
            <a:r>
              <a:rPr lang="en-US" sz="3200" baseline="30000">
                <a:latin typeface="Tahoma" charset="0"/>
                <a:cs typeface="Tahoma" charset="0"/>
              </a:rPr>
              <a:t>o</a:t>
            </a:r>
            <a:r>
              <a:rPr lang="en-US" sz="3200">
                <a:latin typeface="Tahoma" charset="0"/>
                <a:cs typeface="Tahoma" charset="0"/>
              </a:rPr>
              <a:t>F (38</a:t>
            </a:r>
            <a:r>
              <a:rPr lang="en-US" sz="3200" baseline="30000">
                <a:latin typeface="Tahoma" charset="0"/>
                <a:cs typeface="Tahoma" charset="0"/>
              </a:rPr>
              <a:t>o</a:t>
            </a:r>
            <a:r>
              <a:rPr lang="en-US" sz="3200">
                <a:latin typeface="Tahoma" charset="0"/>
                <a:cs typeface="Tahoma" charset="0"/>
              </a:rPr>
              <a:t>C) 	</a:t>
            </a:r>
          </a:p>
        </p:txBody>
      </p:sp>
    </p:spTree>
    <p:extLst>
      <p:ext uri="{BB962C8B-B14F-4D97-AF65-F5344CB8AC3E}">
        <p14:creationId xmlns:p14="http://schemas.microsoft.com/office/powerpoint/2010/main" val="28443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00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smtClean="0">
                <a:latin typeface="Arial" pitchFamily="34" charset="0"/>
                <a:ea typeface="+mj-ea"/>
                <a:cs typeface="Arial" pitchFamily="34" charset="0"/>
              </a:rPr>
              <a:t>MIGRATING SUMMERS</a:t>
            </a:r>
            <a:endParaRPr lang="en-US" sz="27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8" descr="IL_migrate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6" y="1471612"/>
            <a:ext cx="5257800" cy="50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YC_tri-state_mig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b="9233"/>
          <a:stretch/>
        </p:blipFill>
        <p:spPr bwMode="auto">
          <a:xfrm>
            <a:off x="5542615" y="1471612"/>
            <a:ext cx="3437872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 bwMode="auto">
          <a:xfrm>
            <a:off x="0" y="152400"/>
            <a:ext cx="8915400" cy="990600"/>
          </a:xfrm>
          <a:prstGeom prst="rect">
            <a:avLst/>
          </a:prstGeom>
          <a:solidFill>
            <a:srgbClr val="4D311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FFFFFF"/>
                </a:solidFill>
                <a:latin typeface="Ephemia"/>
                <a:ea typeface="ＭＳ Ｐゴシック" pitchFamily="-65" charset="-128"/>
                <a:cs typeface="Ephemi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Ephemia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Ephemia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Ephemia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Ephemia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CC0000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CC0000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CC0000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CC0000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en-US" smtClean="0">
                <a:latin typeface="Ephemia" charset="0"/>
                <a:ea typeface="ＭＳ Ｐゴシック" charset="0"/>
              </a:rPr>
              <a:t>What does this mean … for the US?</a:t>
            </a:r>
            <a:endParaRPr lang="en-US"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34353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sz="3400" dirty="0" smtClean="0">
                <a:solidFill>
                  <a:srgbClr val="FFFFFF"/>
                </a:solidFill>
                <a:latin typeface="Ephemia" charset="0"/>
              </a:rPr>
              <a:t>Our activities produce heat-trapping gases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/>
          <a:srcRect b="3381"/>
          <a:stretch>
            <a:fillRect/>
          </a:stretch>
        </p:blipFill>
        <p:spPr bwMode="auto">
          <a:xfrm>
            <a:off x="2590800" y="1316038"/>
            <a:ext cx="41910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5"/>
          <a:srcRect l="18748" r="30013"/>
          <a:stretch>
            <a:fillRect/>
          </a:stretch>
        </p:blipFill>
        <p:spPr bwMode="auto">
          <a:xfrm>
            <a:off x="5257800" y="1295400"/>
            <a:ext cx="365760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/>
          <a:srcRect b="3731"/>
          <a:stretch>
            <a:fillRect/>
          </a:stretch>
        </p:blipFill>
        <p:spPr bwMode="auto">
          <a:xfrm>
            <a:off x="2362200" y="4038600"/>
            <a:ext cx="3817938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1752600"/>
          </a:xfrm>
        </p:spPr>
        <p:txBody>
          <a:bodyPr/>
          <a:lstStyle/>
          <a:p>
            <a:r>
              <a:rPr lang="en-US" dirty="0" smtClean="0"/>
              <a:t>THE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of heat-trapping gases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77266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of heat-trapping gases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77266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of heat-trapping gases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77266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839200" cy="1295400"/>
          </a:xfrm>
        </p:spPr>
        <p:txBody>
          <a:bodyPr/>
          <a:lstStyle/>
          <a:p>
            <a:r>
              <a:rPr lang="en-US" dirty="0" smtClean="0"/>
              <a:t>Doubt regarding the seriousness of global warming is at an all-time high</a:t>
            </a:r>
            <a:endParaRPr lang="en-US" dirty="0"/>
          </a:p>
        </p:txBody>
      </p:sp>
      <p:pic>
        <p:nvPicPr>
          <p:cNvPr id="3" name="Picture 2" descr="Picture 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8151264" cy="5041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1000" y="3200400"/>
            <a:ext cx="457200" cy="2819400"/>
          </a:xfrm>
          <a:prstGeom prst="rect">
            <a:avLst/>
          </a:prstGeom>
          <a:solidFill>
            <a:schemeClr val="accent1">
              <a:tint val="95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en-US" sz="3600" dirty="0" smtClean="0"/>
              <a:t>Perceptions tend to run along party lines …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92" y="1517649"/>
            <a:ext cx="8246308" cy="48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along religious lines.</a:t>
            </a:r>
            <a:endParaRPr lang="en-US" dirty="0"/>
          </a:p>
        </p:txBody>
      </p:sp>
      <p:pic>
        <p:nvPicPr>
          <p:cNvPr id="3" name="Picture 2" descr="Picture 41.png"/>
          <p:cNvPicPr>
            <a:picLocks noChangeAspect="1"/>
          </p:cNvPicPr>
          <p:nvPr/>
        </p:nvPicPr>
        <p:blipFill rotWithShape="1">
          <a:blip r:embed="rId2"/>
          <a:srcRect b="84359"/>
          <a:stretch/>
        </p:blipFill>
        <p:spPr>
          <a:xfrm>
            <a:off x="990598" y="1309260"/>
            <a:ext cx="7367669" cy="96098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>
            <a:off x="3009900" y="4000500"/>
            <a:ext cx="2743200" cy="1600200"/>
          </a:xfrm>
          <a:prstGeom prst="straightConnector1">
            <a:avLst/>
          </a:prstGeom>
          <a:ln w="50800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icture 41.png"/>
          <p:cNvPicPr>
            <a:picLocks noChangeAspect="1"/>
          </p:cNvPicPr>
          <p:nvPr/>
        </p:nvPicPr>
        <p:blipFill rotWithShape="1">
          <a:blip r:embed="rId2"/>
          <a:srcRect t="28066"/>
          <a:stretch/>
        </p:blipFill>
        <p:spPr>
          <a:xfrm>
            <a:off x="990599" y="2209800"/>
            <a:ext cx="736766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en-US" sz="4000" dirty="0" smtClean="0"/>
              <a:t>THE SIX AMERICAS SURVEY</a:t>
            </a:r>
            <a:endParaRPr lang="en-US" sz="4000" dirty="0"/>
          </a:p>
        </p:txBody>
      </p:sp>
      <p:pic>
        <p:nvPicPr>
          <p:cNvPr id="3" name="Picture 2" descr="6americas_fi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593850"/>
            <a:ext cx="7747000" cy="367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54102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t</a:t>
            </a:r>
            <a:r>
              <a:rPr lang="en-US" sz="2000" dirty="0" smtClean="0">
                <a:latin typeface="Arial"/>
                <a:cs typeface="Arial"/>
              </a:rPr>
              <a:t>raditional religious views,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not certain global warming is real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54102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m</a:t>
            </a:r>
            <a:r>
              <a:rPr lang="en-US" sz="2000" dirty="0" smtClean="0">
                <a:latin typeface="Arial"/>
                <a:cs typeface="Arial"/>
              </a:rPr>
              <a:t>ore conservative religious views,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c</a:t>
            </a:r>
            <a:r>
              <a:rPr lang="en-US" sz="2000" dirty="0" smtClean="0">
                <a:latin typeface="Arial"/>
                <a:cs typeface="Arial"/>
              </a:rPr>
              <a:t>ertain that global warming is not real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5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THREE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1752600"/>
          </a:xfrm>
        </p:spPr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science and faith in conflict?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385048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Nearly all of us believe that …</a:t>
            </a:r>
          </a:p>
          <a:p>
            <a:r>
              <a:rPr lang="en-US" sz="3200" dirty="0" smtClean="0"/>
              <a:t>God created the earth and it is good</a:t>
            </a:r>
          </a:p>
          <a:p>
            <a:r>
              <a:rPr lang="en-US" sz="3200" dirty="0" smtClean="0"/>
              <a:t>The earth sustains our physical existence</a:t>
            </a:r>
          </a:p>
          <a:p>
            <a:r>
              <a:rPr lang="en-US" sz="3200" dirty="0" smtClean="0"/>
              <a:t>Adam was given the responsibility to care for God’s creation</a:t>
            </a:r>
          </a:p>
          <a:p>
            <a:r>
              <a:rPr lang="en-US" sz="3200" dirty="0"/>
              <a:t>It is important to respect God’s </a:t>
            </a:r>
            <a:r>
              <a:rPr lang="en-US" sz="3200" dirty="0" smtClean="0"/>
              <a:t>creation</a:t>
            </a:r>
          </a:p>
          <a:p>
            <a:r>
              <a:rPr lang="en-US" sz="3200" dirty="0"/>
              <a:t>It is important to conserve our natural </a:t>
            </a:r>
            <a:r>
              <a:rPr lang="en-US" sz="3200" dirty="0" smtClean="0"/>
              <a:t>resources and budget wisely for the future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56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  <a:latin typeface="Ephemia" charset="0"/>
              </a:rPr>
              <a:t>These gases are building up in the atmosphere</a:t>
            </a:r>
          </a:p>
        </p:txBody>
      </p:sp>
      <p:pic>
        <p:nvPicPr>
          <p:cNvPr id="5939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8" y="1828800"/>
            <a:ext cx="89106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science and faith in conflict?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5032248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The science is complex.</a:t>
            </a:r>
          </a:p>
          <a:p>
            <a:pPr marL="0" indent="0">
              <a:buNone/>
            </a:pPr>
            <a:r>
              <a:rPr lang="en-US" sz="2600" dirty="0" smtClean="0"/>
              <a:t>Many of the more obvious effects can’t be seen in our own backyards.</a:t>
            </a:r>
          </a:p>
          <a:p>
            <a:pPr marL="0" indent="0">
              <a:buNone/>
            </a:pPr>
            <a:r>
              <a:rPr lang="en-US" sz="2600" dirty="0" smtClean="0"/>
              <a:t>What we do see in the backyard is often counter-intuitive:</a:t>
            </a:r>
          </a:p>
          <a:p>
            <a:r>
              <a:rPr lang="en-US" sz="2600" dirty="0" smtClean="0"/>
              <a:t>Climate change can lead to stronger snow storms, as humidity increases</a:t>
            </a:r>
          </a:p>
          <a:p>
            <a:r>
              <a:rPr lang="en-US" sz="2600" dirty="0" smtClean="0"/>
              <a:t>Record warm winters in the Arctic can drive record cold across the Great Plains.</a:t>
            </a:r>
            <a:endParaRPr lang="en-US" sz="26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05400" y="1676400"/>
            <a:ext cx="4038600" cy="4959049"/>
            <a:chOff x="5105400" y="1676400"/>
            <a:chExt cx="4038600" cy="4959049"/>
          </a:xfrm>
        </p:grpSpPr>
        <p:pic>
          <p:nvPicPr>
            <p:cNvPr id="4" name="Picture 3" descr="TWO_GLOBES_frame2.png"/>
            <p:cNvPicPr>
              <a:picLocks noChangeAspect="1"/>
            </p:cNvPicPr>
            <p:nvPr/>
          </p:nvPicPr>
          <p:blipFill rotWithShape="1">
            <a:blip r:embed="rId2" cstate="print"/>
            <a:srcRect l="10979" t="1511" r="40608" b="21013"/>
            <a:stretch/>
          </p:blipFill>
          <p:spPr>
            <a:xfrm>
              <a:off x="5105400" y="1676400"/>
              <a:ext cx="4038600" cy="4959049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>
              <a:off x="7010400" y="2819400"/>
              <a:ext cx="822960" cy="1752600"/>
            </a:xfrm>
            <a:prstGeom prst="downArrow">
              <a:avLst/>
            </a:prstGeom>
            <a:gradFill flip="none" rotWithShape="1">
              <a:gsLst>
                <a:gs pos="0">
                  <a:srgbClr val="92B3FF"/>
                </a:gs>
                <a:gs pos="100000">
                  <a:srgbClr val="000090"/>
                </a:gs>
              </a:gsLst>
              <a:lin ang="16200000" scaled="0"/>
              <a:tileRect/>
            </a:gra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73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science and faith in conflict?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4879848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is a well-funded disinformation campaign at work, with the goals of: </a:t>
            </a:r>
          </a:p>
          <a:p>
            <a:r>
              <a:rPr lang="en-US" dirty="0" smtClean="0"/>
              <a:t>muddying the science of climate change </a:t>
            </a:r>
          </a:p>
          <a:p>
            <a:r>
              <a:rPr lang="en-US" dirty="0" smtClean="0"/>
              <a:t>promoting the idea that the science is not settled</a:t>
            </a:r>
          </a:p>
          <a:p>
            <a:r>
              <a:rPr lang="en-US" dirty="0"/>
              <a:t>a</a:t>
            </a:r>
            <a:r>
              <a:rPr lang="en-US" dirty="0" smtClean="0"/>
              <a:t>ctively opposing any legislation to limit emissions</a:t>
            </a:r>
          </a:p>
          <a:p>
            <a:r>
              <a:rPr lang="en-US" dirty="0" smtClean="0"/>
              <a:t>discrediting or discouraging scientists themselves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124200"/>
            <a:ext cx="22860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447800"/>
            <a:ext cx="23114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science and faith in conflict?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53340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Errors and lies are propagated by sources that Christians trust.</a:t>
            </a:r>
          </a:p>
          <a:p>
            <a:r>
              <a:rPr lang="en-US" dirty="0" smtClean="0"/>
              <a:t>60% of pastors don’t think this is a real issue</a:t>
            </a:r>
          </a:p>
          <a:p>
            <a:r>
              <a:rPr lang="en-US" dirty="0" smtClean="0"/>
              <a:t>100% of GOP candidates also deny its reality</a:t>
            </a:r>
          </a:p>
          <a:p>
            <a:r>
              <a:rPr lang="en-US" dirty="0"/>
              <a:t>c</a:t>
            </a:r>
            <a:r>
              <a:rPr lang="en-US" dirty="0" smtClean="0"/>
              <a:t>onservative news pundits regularly ridicule climate science</a:t>
            </a:r>
          </a:p>
          <a:p>
            <a:r>
              <a:rPr lang="en-US" dirty="0"/>
              <a:t>e</a:t>
            </a:r>
            <a:r>
              <a:rPr lang="en-US" dirty="0" smtClean="0"/>
              <a:t>ven some Christian groups actively participate in spreading false information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524000"/>
            <a:ext cx="3352800" cy="48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science and faith in conflict?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51816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Climate change is an daunting problem. </a:t>
            </a:r>
          </a:p>
          <a:p>
            <a:pPr marL="0" indent="0">
              <a:buNone/>
            </a:pPr>
            <a:r>
              <a:rPr lang="en-US" dirty="0" smtClean="0"/>
              <a:t>Even thinking about it can be overwhelming.</a:t>
            </a:r>
          </a:p>
          <a:p>
            <a:pPr marL="0" indent="0">
              <a:buNone/>
            </a:pPr>
            <a:r>
              <a:rPr lang="en-US" dirty="0"/>
              <a:t>Doing something about it may limit or constrain goods and rights we hold dear. </a:t>
            </a:r>
          </a:p>
          <a:p>
            <a:pPr marL="0" indent="0">
              <a:buNone/>
            </a:pPr>
            <a:r>
              <a:rPr lang="en-US" dirty="0" smtClean="0"/>
              <a:t>Psychology tells us that it is often easier to deny the reality of a problem than to do something about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523999"/>
            <a:ext cx="3352800" cy="45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 2" charset="2"/>
              <a:buNone/>
              <a:defRPr/>
            </a:pPr>
            <a:r>
              <a:rPr lang="en-US" sz="1400" cap="none" dirty="0" smtClean="0">
                <a:latin typeface="Calibri" charset="0"/>
                <a:ea typeface="ＭＳ Ｐゴシック" charset="-128"/>
              </a:rPr>
              <a:t>PART FOUR</a:t>
            </a:r>
          </a:p>
        </p:txBody>
      </p:sp>
      <p:sp>
        <p:nvSpPr>
          <p:cNvPr id="19459" name="Title 5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752600"/>
          </a:xfrm>
        </p:spPr>
        <p:txBody>
          <a:bodyPr/>
          <a:lstStyle/>
          <a:p>
            <a:r>
              <a:rPr lang="en-US" dirty="0" smtClean="0">
                <a:latin typeface="Ephemia" charset="0"/>
              </a:rPr>
              <a:t>THE TRUTH ABOUT MYTHS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It’s cooling, not warming!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0772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97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6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sz="3400" dirty="0" smtClean="0">
                <a:solidFill>
                  <a:schemeClr val="bg1"/>
                </a:solidFill>
                <a:latin typeface="Ephemia" charset="0"/>
                <a:ea typeface="ＭＳ Ｐゴシック" charset="-128"/>
              </a:rPr>
              <a:t>It’s freezing outside–where’s global warming?</a:t>
            </a:r>
          </a:p>
        </p:txBody>
      </p:sp>
      <p:sp>
        <p:nvSpPr>
          <p:cNvPr id="68611" name="TextBox 7"/>
          <p:cNvSpPr txBox="1">
            <a:spLocks noChangeArrowheads="1"/>
          </p:cNvSpPr>
          <p:nvPr/>
        </p:nvSpPr>
        <p:spPr bwMode="auto">
          <a:xfrm>
            <a:off x="5638800" y="1676400"/>
            <a:ext cx="320040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 2" charset="2"/>
              <a:buNone/>
            </a:pPr>
            <a:r>
              <a:rPr lang="en-US" sz="2800" dirty="0">
                <a:latin typeface="Calibri" charset="0"/>
              </a:rPr>
              <a:t>WEATHER: How conditions change from day to day, or even year to year</a:t>
            </a:r>
          </a:p>
          <a:p>
            <a:pPr>
              <a:buFont typeface="Wingdings 2" charset="2"/>
              <a:buNone/>
            </a:pPr>
            <a:endParaRPr lang="en-US" sz="2800" dirty="0" smtClean="0">
              <a:latin typeface="Calibri" charset="0"/>
            </a:endParaRPr>
          </a:p>
          <a:p>
            <a:pPr>
              <a:buFont typeface="Wingdings 2" charset="2"/>
              <a:buNone/>
            </a:pPr>
            <a:r>
              <a:rPr lang="en-US" sz="2800" dirty="0" smtClean="0">
                <a:latin typeface="Calibri" charset="0"/>
              </a:rPr>
              <a:t>-</a:t>
            </a:r>
            <a:r>
              <a:rPr lang="en-US" sz="2800" dirty="0">
                <a:latin typeface="Calibri" charset="0"/>
              </a:rPr>
              <a:t>&gt; </a:t>
            </a:r>
            <a:r>
              <a:rPr lang="en-US" sz="2800" dirty="0" smtClean="0">
                <a:latin typeface="Calibri" charset="0"/>
              </a:rPr>
              <a:t>unpredictable</a:t>
            </a:r>
            <a:endParaRPr lang="en-US" sz="2800" dirty="0">
              <a:latin typeface="Calibri" charset="0"/>
            </a:endParaRPr>
          </a:p>
          <a:p>
            <a:pPr>
              <a:buFont typeface="Wingdings 2" charset="2"/>
              <a:buNone/>
            </a:pPr>
            <a:endParaRPr lang="en-US" sz="2800" dirty="0">
              <a:latin typeface="Calibri" charset="0"/>
            </a:endParaRPr>
          </a:p>
          <a:p>
            <a:pPr>
              <a:buFont typeface="Wingdings 2" charset="2"/>
              <a:buNone/>
            </a:pPr>
            <a:endParaRPr lang="en-US" sz="2800" dirty="0">
              <a:latin typeface="Calibri" charset="0"/>
            </a:endParaRPr>
          </a:p>
        </p:txBody>
      </p:sp>
      <p:pic>
        <p:nvPicPr>
          <p:cNvPr id="68612" name="Picture 11"/>
          <p:cNvPicPr>
            <a:picLocks noChangeAspect="1"/>
          </p:cNvPicPr>
          <p:nvPr/>
        </p:nvPicPr>
        <p:blipFill>
          <a:blip r:embed="rId3"/>
          <a:srcRect r="27843"/>
          <a:stretch>
            <a:fillRect/>
          </a:stretch>
        </p:blipFill>
        <p:spPr bwMode="auto">
          <a:xfrm>
            <a:off x="228600" y="1511300"/>
            <a:ext cx="5410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6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sz="3400" dirty="0">
                <a:latin typeface="Ephemia" charset="0"/>
                <a:ea typeface="ＭＳ Ｐゴシック" charset="-128"/>
              </a:rPr>
              <a:t>It’s freezing outside–where’s global warming?</a:t>
            </a:r>
            <a:endParaRPr lang="en-US" sz="3400" dirty="0" smtClean="0">
              <a:solidFill>
                <a:schemeClr val="bg1"/>
              </a:solidFill>
              <a:latin typeface="Ephemia" charset="0"/>
              <a:ea typeface="ＭＳ Ｐゴシック" charset="-128"/>
            </a:endParaRPr>
          </a:p>
        </p:txBody>
      </p:sp>
      <p:sp>
        <p:nvSpPr>
          <p:cNvPr id="70659" name="TextBox 7"/>
          <p:cNvSpPr txBox="1">
            <a:spLocks noChangeArrowheads="1"/>
          </p:cNvSpPr>
          <p:nvPr/>
        </p:nvSpPr>
        <p:spPr bwMode="auto">
          <a:xfrm>
            <a:off x="5638800" y="1676400"/>
            <a:ext cx="32766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Calibri" charset="0"/>
              </a:rPr>
              <a:t>CLIMATE</a:t>
            </a:r>
            <a:r>
              <a:rPr lang="en-US" sz="2800" dirty="0">
                <a:latin typeface="Calibri" charset="0"/>
              </a:rPr>
              <a:t>: The long-term average of weather over decades</a:t>
            </a:r>
          </a:p>
          <a:p>
            <a:endParaRPr lang="en-US" sz="2800" dirty="0" smtClean="0">
              <a:latin typeface="Calibri" charset="0"/>
            </a:endParaRPr>
          </a:p>
          <a:p>
            <a:r>
              <a:rPr lang="en-US" sz="2800" dirty="0" smtClean="0">
                <a:latin typeface="Calibri" charset="0"/>
              </a:rPr>
              <a:t>-</a:t>
            </a:r>
            <a:r>
              <a:rPr lang="en-US" sz="2800" dirty="0">
                <a:latin typeface="Calibri" charset="0"/>
              </a:rPr>
              <a:t>&gt; </a:t>
            </a:r>
            <a:r>
              <a:rPr lang="en-US" sz="2800" dirty="0" smtClean="0">
                <a:latin typeface="Calibri" charset="0"/>
              </a:rPr>
              <a:t>quite predictable</a:t>
            </a:r>
            <a:endParaRPr lang="en-US" sz="2800" dirty="0">
              <a:latin typeface="Calibri" charset="0"/>
            </a:endParaRPr>
          </a:p>
          <a:p>
            <a:pPr>
              <a:buFont typeface="Wingdings 2" charset="2"/>
              <a:buNone/>
            </a:pPr>
            <a:endParaRPr lang="en-US" sz="2800" dirty="0">
              <a:latin typeface="Calibri" charset="0"/>
            </a:endParaRPr>
          </a:p>
        </p:txBody>
      </p:sp>
      <p:pic>
        <p:nvPicPr>
          <p:cNvPr id="70660" name="Picture 4"/>
          <p:cNvPicPr>
            <a:picLocks noChangeAspect="1"/>
          </p:cNvPicPr>
          <p:nvPr/>
        </p:nvPicPr>
        <p:blipFill>
          <a:blip r:embed="rId3"/>
          <a:srcRect r="27864"/>
          <a:stretch>
            <a:fillRect/>
          </a:stretch>
        </p:blipFill>
        <p:spPr bwMode="auto">
          <a:xfrm>
            <a:off x="228600" y="1508125"/>
            <a:ext cx="5395913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5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2971800" cy="19812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FF"/>
                </a:solidFill>
                <a:latin typeface="Ephemia" charset="0"/>
              </a:rPr>
              <a:t>Maybe it’s just the urban heat island effect.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6713" y="0"/>
            <a:ext cx="623728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7"/>
          <p:cNvSpPr txBox="1">
            <a:spLocks noChangeArrowheads="1"/>
          </p:cNvSpPr>
          <p:nvPr/>
        </p:nvSpPr>
        <p:spPr bwMode="auto">
          <a:xfrm>
            <a:off x="228600" y="2133600"/>
            <a:ext cx="2514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 2" pitchFamily="-65" charset="2"/>
              <a:buNone/>
            </a:pPr>
            <a:r>
              <a:rPr lang="en-US" sz="2800">
                <a:latin typeface="Calibri" pitchFamily="-65" charset="0"/>
              </a:rPr>
              <a:t>Where people live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3124200"/>
            <a:ext cx="8915400" cy="3733800"/>
            <a:chOff x="228600" y="3124200"/>
            <a:chExt cx="8915401" cy="3733800"/>
          </a:xfrm>
        </p:grpSpPr>
        <p:pic>
          <p:nvPicPr>
            <p:cNvPr id="7168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1645" y="3124200"/>
              <a:ext cx="6222356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88" name="TextBox 7"/>
            <p:cNvSpPr txBox="1">
              <a:spLocks noChangeArrowheads="1"/>
            </p:cNvSpPr>
            <p:nvPr/>
          </p:nvSpPr>
          <p:spPr bwMode="auto">
            <a:xfrm>
              <a:off x="228600" y="3429000"/>
              <a:ext cx="2514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 2" pitchFamily="-65" charset="2"/>
                <a:buNone/>
              </a:pPr>
              <a:r>
                <a:rPr lang="en-US" sz="2800" dirty="0">
                  <a:latin typeface="Calibri" pitchFamily="-65" charset="0"/>
                </a:rPr>
                <a:t>Where it’s warming fastest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990600" y="2894013"/>
            <a:ext cx="1752600" cy="158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66800" y="4876800"/>
            <a:ext cx="1752600" cy="158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9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82000" cy="914400"/>
          </a:xfrm>
        </p:spPr>
        <p:txBody>
          <a:bodyPr/>
          <a:lstStyle/>
          <a:p>
            <a:r>
              <a:rPr lang="en-US" sz="4000" smtClean="0">
                <a:latin typeface="Ephemia" charset="0"/>
              </a:rPr>
              <a:t>Could it be the sun?</a:t>
            </a: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3"/>
          <a:srcRect t="1843"/>
          <a:stretch>
            <a:fillRect/>
          </a:stretch>
        </p:blipFill>
        <p:spPr bwMode="auto">
          <a:xfrm>
            <a:off x="457200" y="1447800"/>
            <a:ext cx="778668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1843"/>
          <a:stretch>
            <a:fillRect/>
          </a:stretch>
        </p:blipFill>
        <p:spPr bwMode="auto">
          <a:xfrm>
            <a:off x="457200" y="1447800"/>
            <a:ext cx="7802563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t="2386"/>
          <a:stretch>
            <a:fillRect/>
          </a:stretch>
        </p:blipFill>
        <p:spPr bwMode="auto">
          <a:xfrm>
            <a:off x="457200" y="1447800"/>
            <a:ext cx="7848600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Ephemia" charset="0"/>
              </a:rPr>
              <a:t>The U.S. is one of the biggest producers</a:t>
            </a:r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884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152400" y="1371600"/>
            <a:ext cx="2133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65" charset="0"/>
              </a:rPr>
              <a:t>Natural carbon sources take up as much or more than they produce.</a:t>
            </a:r>
          </a:p>
          <a:p>
            <a:endParaRPr lang="en-US">
              <a:latin typeface="Calibri" pitchFamily="-65" charset="0"/>
            </a:endParaRPr>
          </a:p>
          <a:p>
            <a:r>
              <a:rPr lang="en-US">
                <a:latin typeface="Calibri" pitchFamily="-65" charset="0"/>
              </a:rPr>
              <a:t>Human carbon sources absorb </a:t>
            </a:r>
            <a:r>
              <a:rPr lang="en-US" i="1">
                <a:latin typeface="Calibri" pitchFamily="-65" charset="0"/>
              </a:rPr>
              <a:t>nothing</a:t>
            </a:r>
            <a:r>
              <a:rPr lang="en-US">
                <a:latin typeface="Calibri" pitchFamily="-65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43400" y="2590800"/>
            <a:ext cx="1524000" cy="76200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Times New Roman" pitchFamily="-105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00800" y="2438400"/>
            <a:ext cx="457200" cy="609600"/>
          </a:xfrm>
          <a:prstGeom prst="roundRect">
            <a:avLst/>
          </a:prstGeom>
          <a:noFill/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Times New Roman" pitchFamily="-105" charset="0"/>
            </a:endParaRPr>
          </a:p>
        </p:txBody>
      </p:sp>
      <p:pic>
        <p:nvPicPr>
          <p:cNvPr id="7373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373188"/>
            <a:ext cx="65532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8" name="Title 6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990600"/>
          </a:xfrm>
        </p:spPr>
        <p:txBody>
          <a:bodyPr/>
          <a:lstStyle/>
          <a:p>
            <a:r>
              <a:rPr lang="en-US" smtClean="0">
                <a:latin typeface="Ephemia" charset="0"/>
              </a:rPr>
              <a:t>Aren’t plants to blame, more than us?</a:t>
            </a:r>
          </a:p>
        </p:txBody>
      </p:sp>
    </p:spTree>
    <p:extLst>
      <p:ext uri="{BB962C8B-B14F-4D97-AF65-F5344CB8AC3E}">
        <p14:creationId xmlns:p14="http://schemas.microsoft.com/office/powerpoint/2010/main" val="20621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3813" cy="10668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Ephemia" charset="0"/>
              </a:rPr>
              <a:t>What about natural cycles?</a:t>
            </a:r>
          </a:p>
        </p:txBody>
      </p:sp>
      <p:pic>
        <p:nvPicPr>
          <p:cNvPr id="4" name="Picture 2" descr="Picture 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84312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934200" y="1447800"/>
            <a:ext cx="1143000" cy="338138"/>
            <a:chOff x="7620000" y="2404646"/>
            <a:chExt cx="1143000" cy="338554"/>
          </a:xfrm>
        </p:grpSpPr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7620000" y="2404646"/>
              <a:ext cx="990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Helvetica" pitchFamily="-65" charset="0"/>
                  <a:ea typeface="Helvetica" pitchFamily="-65" charset="0"/>
                  <a:cs typeface="Helvetica" pitchFamily="-65" charset="0"/>
                </a:rPr>
                <a:t>Today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8305800" y="2590613"/>
              <a:ext cx="457200" cy="1589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such a small amount …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/>
          <a:srcRect b="30818"/>
          <a:stretch/>
        </p:blipFill>
        <p:spPr bwMode="auto">
          <a:xfrm>
            <a:off x="228600" y="1447800"/>
            <a:ext cx="8686800" cy="51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39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54102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MYTH: 17,000 qualified individuals signed an Oregon petition claiming global warming had no scientific basis. In reality, petition asked whether climate change was “already causing catastrophic impacts.” 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Scientific American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identified ~200 legitimate signees, only a handful of which were in relevant fields. </a:t>
            </a:r>
          </a:p>
          <a:p>
            <a:pPr marL="0" lvl="1" indent="0" fontAlgn="auto"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None/>
              <a:defRPr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marL="0" lvl="1" indent="0" fontAlgn="auto"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None/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TRUTH: 98% of active scientists in related fields agree that climate change is occurring and is primarily the result of human emissions of heat-trapping gases.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/>
              <a:t>There’s a scientific consensus </a:t>
            </a:r>
            <a:r>
              <a:rPr lang="en-US" i="1" dirty="0" smtClean="0"/>
              <a:t>against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237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8"/>
          <p:cNvGrpSpPr>
            <a:grpSpLocks/>
          </p:cNvGrpSpPr>
          <p:nvPr/>
        </p:nvGrpSpPr>
        <p:grpSpPr bwMode="auto">
          <a:xfrm>
            <a:off x="457200" y="1524000"/>
            <a:ext cx="8686800" cy="3413125"/>
            <a:chOff x="192" y="1296"/>
            <a:chExt cx="5472" cy="2150"/>
          </a:xfrm>
        </p:grpSpPr>
        <p:sp>
          <p:nvSpPr>
            <p:cNvPr id="120836" name="Text Box 3"/>
            <p:cNvSpPr txBox="1">
              <a:spLocks noChangeArrowheads="1"/>
            </p:cNvSpPr>
            <p:nvPr/>
          </p:nvSpPr>
          <p:spPr bwMode="auto">
            <a:xfrm>
              <a:off x="192" y="1296"/>
              <a:ext cx="5328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CC0000"/>
                </a:buClr>
              </a:pPr>
              <a:r>
                <a:rPr lang="en-US" sz="2200">
                  <a:latin typeface="Tahoma" pitchFamily="-65" charset="0"/>
                </a:rPr>
                <a:t>Warming of the climate system is now evident from observations. Most of the increase is </a:t>
              </a:r>
              <a:r>
                <a:rPr lang="en-US" sz="2200" u="sng">
                  <a:latin typeface="Tahoma" pitchFamily="-65" charset="0"/>
                </a:rPr>
                <a:t>very likely</a:t>
              </a:r>
              <a:r>
                <a:rPr lang="en-US" sz="2200">
                  <a:latin typeface="Tahoma" pitchFamily="-65" charset="0"/>
                </a:rPr>
                <a:t> (&gt;90%) due to the observed increase in heat-trapping gas concentrations due to human activities [including burning fossil fuels].</a:t>
              </a:r>
            </a:p>
          </p:txBody>
        </p:sp>
        <p:sp>
          <p:nvSpPr>
            <p:cNvPr id="120837" name="Text Box 4"/>
            <p:cNvSpPr txBox="1">
              <a:spLocks noChangeArrowheads="1"/>
            </p:cNvSpPr>
            <p:nvPr/>
          </p:nvSpPr>
          <p:spPr bwMode="auto">
            <a:xfrm>
              <a:off x="1584" y="2544"/>
              <a:ext cx="4080" cy="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>
                  <a:latin typeface="Tahoma" pitchFamily="-65" charset="0"/>
                </a:rPr>
                <a:t>Climatic change is being brought about by human-induced increases in the concentration of atmospheric carbon dioxide, primarily through the processes of combustion [burning] of fossil fuels.</a:t>
              </a:r>
            </a:p>
          </p:txBody>
        </p:sp>
      </p:grpSp>
      <p:sp>
        <p:nvSpPr>
          <p:cNvPr id="120835" name="Title 7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99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/>
                <a:cs typeface="Arial"/>
              </a:rPr>
              <a:t>Scientists are still arguing</a:t>
            </a:r>
          </a:p>
        </p:txBody>
      </p:sp>
    </p:spTree>
    <p:extLst>
      <p:ext uri="{BB962C8B-B14F-4D97-AF65-F5344CB8AC3E}">
        <p14:creationId xmlns:p14="http://schemas.microsoft.com/office/powerpoint/2010/main" val="40236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8"/>
          <p:cNvGrpSpPr>
            <a:grpSpLocks/>
          </p:cNvGrpSpPr>
          <p:nvPr/>
        </p:nvGrpSpPr>
        <p:grpSpPr bwMode="auto">
          <a:xfrm>
            <a:off x="457200" y="1524000"/>
            <a:ext cx="8686800" cy="3413125"/>
            <a:chOff x="192" y="1296"/>
            <a:chExt cx="5472" cy="2150"/>
          </a:xfrm>
        </p:grpSpPr>
        <p:sp>
          <p:nvSpPr>
            <p:cNvPr id="122886" name="Text Box 3"/>
            <p:cNvSpPr txBox="1">
              <a:spLocks noChangeArrowheads="1"/>
            </p:cNvSpPr>
            <p:nvPr/>
          </p:nvSpPr>
          <p:spPr bwMode="auto">
            <a:xfrm>
              <a:off x="192" y="1296"/>
              <a:ext cx="5328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CC0000"/>
                </a:buClr>
              </a:pPr>
              <a:r>
                <a:rPr lang="en-US" sz="2200">
                  <a:latin typeface="Tahoma" pitchFamily="-65" charset="0"/>
                </a:rPr>
                <a:t>Warming of the climate system is now evident from observations. Most of the increase is </a:t>
              </a:r>
              <a:r>
                <a:rPr lang="en-US" sz="2200" u="sng">
                  <a:latin typeface="Tahoma" pitchFamily="-65" charset="0"/>
                </a:rPr>
                <a:t>very likely</a:t>
              </a:r>
              <a:r>
                <a:rPr lang="en-US" sz="2200">
                  <a:latin typeface="Tahoma" pitchFamily="-65" charset="0"/>
                </a:rPr>
                <a:t> (&gt;90%) due to the observed increase in heat-trapping gas concentrations due to human activities [including burning fossil fuels].</a:t>
              </a:r>
            </a:p>
          </p:txBody>
        </p:sp>
        <p:sp>
          <p:nvSpPr>
            <p:cNvPr id="122887" name="Text Box 4"/>
            <p:cNvSpPr txBox="1">
              <a:spLocks noChangeArrowheads="1"/>
            </p:cNvSpPr>
            <p:nvPr/>
          </p:nvSpPr>
          <p:spPr bwMode="auto">
            <a:xfrm>
              <a:off x="1584" y="2544"/>
              <a:ext cx="4080" cy="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>
                  <a:latin typeface="Tahoma" pitchFamily="-65" charset="0"/>
                </a:rPr>
                <a:t>Climatic change is being brought about by human-induced increases in the concentration of atmospheric carbon dioxide, primarily through the processes of combustion [burning] of fossil fuels.</a:t>
              </a:r>
            </a:p>
          </p:txBody>
        </p:sp>
      </p:grpSp>
      <p:pic>
        <p:nvPicPr>
          <p:cNvPr id="122883" name="Picture 5" descr="GSC1934.jpg                                                    00000010STS Notebook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0"/>
            <a:ext cx="21796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 Box 7"/>
          <p:cNvSpPr txBox="1">
            <a:spLocks noChangeArrowheads="1"/>
          </p:cNvSpPr>
          <p:nvPr/>
        </p:nvSpPr>
        <p:spPr bwMode="auto">
          <a:xfrm>
            <a:off x="2590800" y="2822575"/>
            <a:ext cx="63246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CC0000"/>
                </a:solidFill>
                <a:latin typeface="Tahoma" pitchFamily="-65" charset="0"/>
              </a:rPr>
              <a:t>The United Nations Intergovernmental Panel on Climate Change, 2007</a:t>
            </a:r>
          </a:p>
          <a:p>
            <a:pPr>
              <a:spcBef>
                <a:spcPct val="20000"/>
              </a:spcBef>
            </a:pPr>
            <a:endParaRPr lang="en-US" sz="2000" b="1">
              <a:solidFill>
                <a:srgbClr val="CC0000"/>
              </a:solidFill>
              <a:latin typeface="Tahoma" pitchFamily="-65" charset="0"/>
            </a:endParaRPr>
          </a:p>
          <a:p>
            <a:pPr>
              <a:spcBef>
                <a:spcPct val="20000"/>
              </a:spcBef>
            </a:pPr>
            <a:endParaRPr lang="en-US" sz="2000" b="1">
              <a:solidFill>
                <a:srgbClr val="CC0000"/>
              </a:solidFill>
              <a:latin typeface="Tahoma" pitchFamily="-65" charset="0"/>
            </a:endParaRPr>
          </a:p>
          <a:p>
            <a:pPr>
              <a:spcBef>
                <a:spcPct val="20000"/>
              </a:spcBef>
            </a:pPr>
            <a:endParaRPr lang="en-US" sz="2000" b="1">
              <a:solidFill>
                <a:srgbClr val="CC0000"/>
              </a:solidFill>
              <a:latin typeface="Tahoma" pitchFamily="-65" charset="0"/>
            </a:endParaRPr>
          </a:p>
          <a:p>
            <a:pPr>
              <a:spcBef>
                <a:spcPct val="20000"/>
              </a:spcBef>
            </a:pPr>
            <a:endParaRPr lang="en-US" sz="2000" b="1">
              <a:solidFill>
                <a:srgbClr val="CC0000"/>
              </a:solidFill>
              <a:latin typeface="Tahoma" pitchFamily="-65" charset="0"/>
            </a:endParaRP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CC0000"/>
                </a:solidFill>
                <a:latin typeface="Tahoma" pitchFamily="-65" charset="0"/>
              </a:rPr>
              <a:t>“The Artificial Production of Carbon Dioxide and Its Influence on Temperature”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CC0000"/>
                </a:solidFill>
                <a:latin typeface="Tahoma" pitchFamily="-65" charset="0"/>
              </a:rPr>
              <a:t>Guy Callendar, 1938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99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/>
                <a:cs typeface="Arial"/>
              </a:rPr>
              <a:t>Scientists are still arguing</a:t>
            </a:r>
          </a:p>
        </p:txBody>
      </p:sp>
    </p:spTree>
    <p:extLst>
      <p:ext uri="{BB962C8B-B14F-4D97-AF65-F5344CB8AC3E}">
        <p14:creationId xmlns:p14="http://schemas.microsoft.com/office/powerpoint/2010/main" val="29248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8" y="1981200"/>
            <a:ext cx="47164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9812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10600" cy="914400"/>
          </a:xfrm>
        </p:spPr>
        <p:txBody>
          <a:bodyPr/>
          <a:lstStyle/>
          <a:p>
            <a:r>
              <a:rPr lang="en-US" sz="3600" smtClean="0">
                <a:solidFill>
                  <a:srgbClr val="FFFFFF"/>
                </a:solidFill>
                <a:latin typeface="Ephemia" charset="0"/>
              </a:rPr>
              <a:t>How do we know it’s 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Ephemia" charset="0"/>
              </a:rPr>
              <a:t>Quantifying the human influence </a:t>
            </a:r>
          </a:p>
        </p:txBody>
      </p:sp>
      <p:pic>
        <p:nvPicPr>
          <p:cNvPr id="66563" name="Picture 2" descr="NA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76835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NT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76400"/>
            <a:ext cx="76835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 2" charset="2"/>
              <a:buNone/>
              <a:defRPr/>
            </a:pPr>
            <a:r>
              <a:rPr lang="en-US" cap="none" dirty="0" smtClean="0">
                <a:latin typeface="Calibri" charset="0"/>
                <a:ea typeface="ＭＳ Ｐゴシック" charset="-128"/>
              </a:rPr>
              <a:t>PART FIVE</a:t>
            </a:r>
          </a:p>
        </p:txBody>
      </p:sp>
      <p:sp>
        <p:nvSpPr>
          <p:cNvPr id="84995" name="Title 5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752600"/>
          </a:xfrm>
        </p:spPr>
        <p:txBody>
          <a:bodyPr/>
          <a:lstStyle/>
          <a:p>
            <a:r>
              <a:rPr lang="en-US" smtClean="0">
                <a:latin typeface="Ephemia" charset="0"/>
              </a:rPr>
              <a:t>Why should I care?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9906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Ephemia" charset="0"/>
              </a:rPr>
              <a:t>Why should I care? It just makes sense.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" pitchFamily="-65" charset="2"/>
              <a:buNone/>
            </a:pPr>
            <a:r>
              <a:rPr lang="en-US" sz="3600" smtClean="0">
                <a:latin typeface="Calibri" pitchFamily="-65" charset="0"/>
              </a:rPr>
              <a:t>“’Everything is permissible for me’—but not everything is beneficial” </a:t>
            </a:r>
          </a:p>
          <a:p>
            <a:pPr algn="r">
              <a:buFont typeface="Wingdings" pitchFamily="-65" charset="2"/>
              <a:buNone/>
            </a:pPr>
            <a:r>
              <a:rPr lang="en-US" sz="3200" smtClean="0">
                <a:latin typeface="Calibri" pitchFamily="-65" charset="0"/>
              </a:rPr>
              <a:t>1 Corinthians 6:12</a:t>
            </a:r>
          </a:p>
          <a:p>
            <a:pPr>
              <a:buFont typeface="Wingdings" pitchFamily="-65" charset="2"/>
              <a:buNone/>
            </a:pPr>
            <a:endParaRPr lang="en-US" sz="3600" smtClean="0">
              <a:latin typeface="Calibri" pitchFamily="-65" charset="0"/>
            </a:endParaRPr>
          </a:p>
          <a:p>
            <a:pPr>
              <a:buFont typeface="Wingdings" pitchFamily="-65" charset="2"/>
              <a:buNone/>
            </a:pPr>
            <a:r>
              <a:rPr lang="en-US" sz="3600" smtClean="0">
                <a:latin typeface="Calibri" pitchFamily="-65" charset="0"/>
              </a:rPr>
              <a:t>“Do not be deceived, God is not mocked; for whatever a man sows, this he will also reap.” </a:t>
            </a:r>
          </a:p>
          <a:p>
            <a:pPr algn="r">
              <a:buFont typeface="Wingdings" pitchFamily="-65" charset="2"/>
              <a:buNone/>
            </a:pPr>
            <a:r>
              <a:rPr lang="en-US" sz="3200" smtClean="0">
                <a:latin typeface="Calibri" pitchFamily="-65" charset="0"/>
              </a:rPr>
              <a:t>Galatians 6:7</a:t>
            </a:r>
          </a:p>
          <a:p>
            <a:pPr>
              <a:buFont typeface="Wingdings" pitchFamily="-65" charset="2"/>
              <a:buNone/>
            </a:pPr>
            <a:endParaRPr lang="en-US" sz="3200" smtClean="0">
              <a:latin typeface="Calibri" pitchFamily="-65" charset="0"/>
            </a:endParaRPr>
          </a:p>
          <a:p>
            <a:pPr>
              <a:buFont typeface="Wingdings" pitchFamily="-65" charset="2"/>
              <a:buNone/>
            </a:pPr>
            <a:r>
              <a:rPr lang="en-US" sz="2800">
                <a:latin typeface="Calibri" pitchFamily="-65" charset="0"/>
              </a:rPr>
              <a:t>			</a:t>
            </a:r>
            <a:r>
              <a:rPr lang="en-US" sz="2800" smtClean="0">
                <a:latin typeface="Calibri" pitchFamily="-65" charset="0"/>
              </a:rPr>
              <a:t>	</a:t>
            </a:r>
            <a:endParaRPr lang="en-US" sz="1600">
              <a:latin typeface="Calibri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86000" y="609600"/>
            <a:ext cx="297180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en-US" b="1">
              <a:latin typeface="Times" pitchFamily="-65" charset="0"/>
            </a:endParaRPr>
          </a:p>
        </p:txBody>
      </p:sp>
      <p:sp>
        <p:nvSpPr>
          <p:cNvPr id="20483" name="Title 8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/>
          <a:lstStyle/>
          <a:p>
            <a:r>
              <a:rPr lang="en-US" sz="3600" dirty="0" smtClean="0">
                <a:latin typeface="Ephemia" charset="0"/>
              </a:rPr>
              <a:t>These gases trap heat in the atmosphere</a:t>
            </a:r>
          </a:p>
        </p:txBody>
      </p:sp>
      <p:pic>
        <p:nvPicPr>
          <p:cNvPr id="2048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71600"/>
            <a:ext cx="7391400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5000" y="1447800"/>
            <a:ext cx="571500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Tahoma" pitchFamily="-65" charset="0"/>
              </a:rPr>
              <a:t>2000s: warmest decade on record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05000" y="1982788"/>
            <a:ext cx="571500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latin typeface="Tahoma" pitchFamily="-65" charset="0"/>
              </a:rPr>
              <a:t>2010 tied as warmest year on record</a:t>
            </a:r>
            <a:endParaRPr lang="en-US" dirty="0">
              <a:latin typeface="Tahoma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9144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Ephemia" charset="0"/>
              </a:rPr>
              <a:t>Why should we care? Jesus says…</a:t>
            </a:r>
          </a:p>
        </p:txBody>
      </p:sp>
      <p:sp>
        <p:nvSpPr>
          <p:cNvPr id="119811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 2" pitchFamily="-65" charset="2"/>
              <a:buNone/>
            </a:pPr>
            <a:r>
              <a:rPr lang="en-US" sz="3600" smtClean="0">
                <a:latin typeface="Calibri" pitchFamily="-65" charset="0"/>
              </a:rPr>
              <a:t>“Love the Lord your God with all your heart and with all your soul and with all your mind.” This is the first and greatest commandment. </a:t>
            </a:r>
            <a:endParaRPr lang="en-US" sz="3600" baseline="30000" smtClean="0">
              <a:latin typeface="Calibri" pitchFamily="-65" charset="0"/>
            </a:endParaRPr>
          </a:p>
          <a:p>
            <a:pPr>
              <a:buFont typeface="Wingdings 2" pitchFamily="-65" charset="2"/>
              <a:buNone/>
            </a:pPr>
            <a:r>
              <a:rPr lang="en-US" sz="3600" smtClean="0">
                <a:latin typeface="Calibri" pitchFamily="-65" charset="0"/>
              </a:rPr>
              <a:t>And the second is like it: “Love your neighbor as yourself.”</a:t>
            </a:r>
          </a:p>
          <a:p>
            <a:pPr algn="r">
              <a:buFont typeface="Wingdings 2" pitchFamily="-65" charset="2"/>
              <a:buNone/>
            </a:pPr>
            <a:r>
              <a:rPr lang="en-US" sz="3200" smtClean="0">
                <a:latin typeface="Calibri" pitchFamily="-65" charset="0"/>
              </a:rPr>
              <a:t>Matthew 22:37-39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914400"/>
          </a:xfrm>
        </p:spPr>
        <p:txBody>
          <a:bodyPr/>
          <a:lstStyle/>
          <a:p>
            <a:r>
              <a:rPr lang="en-US" sz="3600" smtClean="0">
                <a:solidFill>
                  <a:srgbClr val="FFFFFF"/>
                </a:solidFill>
                <a:latin typeface="Ephemia" charset="0"/>
              </a:rPr>
              <a:t>Today, our neighbors are being harmed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 2" pitchFamily="-65" charset="2"/>
              <a:buNone/>
            </a:pPr>
            <a:r>
              <a:rPr lang="en-US" sz="3600" smtClean="0">
                <a:latin typeface="Calibri" pitchFamily="-65" charset="0"/>
              </a:rPr>
              <a:t>Rising sea levels, widespread drought, and rapidly disappearing glaciers are already threatening millions with loss of water, food, and even life.</a:t>
            </a:r>
          </a:p>
          <a:p>
            <a:pPr>
              <a:buFont typeface="Wingdings 2" pitchFamily="-65" charset="2"/>
              <a:buNone/>
            </a:pPr>
            <a:r>
              <a:rPr lang="en-US" sz="3600" smtClean="0">
                <a:latin typeface="Calibri" pitchFamily="-65" charset="0"/>
              </a:rPr>
              <a:t>Today, our global neighbors—the poor and people currently strangers to us—are most vulnerable to harm from climate-related impacts.</a:t>
            </a:r>
          </a:p>
          <a:p>
            <a:pPr algn="r">
              <a:buFont typeface="Wingdings 2" pitchFamily="-65" charset="2"/>
              <a:buNone/>
            </a:pPr>
            <a:r>
              <a:rPr lang="en-US" sz="3200" smtClean="0">
                <a:latin typeface="Calibri" pitchFamily="-65" charset="0"/>
              </a:rPr>
              <a:t>- </a:t>
            </a:r>
            <a:r>
              <a:rPr lang="en-US" sz="3200" i="1" smtClean="0">
                <a:latin typeface="Calibri" pitchFamily="-65" charset="0"/>
              </a:rPr>
              <a:t>A Climate for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758825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Ephemia" charset="0"/>
              </a:rPr>
              <a:t>We have 3 choices: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" pitchFamily="-65" charset="2"/>
              <a:buNone/>
            </a:pPr>
            <a:r>
              <a:rPr lang="en-US" sz="3600" smtClean="0">
                <a:latin typeface="Calibri" pitchFamily="-65" charset="0"/>
              </a:rPr>
              <a:t>“</a:t>
            </a:r>
            <a:r>
              <a:rPr lang="en-US" sz="3600">
                <a:latin typeface="Calibri" pitchFamily="-65" charset="0"/>
              </a:rPr>
              <a:t>We basically have three choices: mitigation, adaptation, and suffering.</a:t>
            </a:r>
            <a:r>
              <a:rPr lang="en-US" sz="3600" smtClean="0">
                <a:latin typeface="Calibri" pitchFamily="-65" charset="0"/>
              </a:rPr>
              <a:t> </a:t>
            </a:r>
          </a:p>
          <a:p>
            <a:pPr>
              <a:buFont typeface="Wingdings" pitchFamily="-65" charset="2"/>
              <a:buNone/>
            </a:pPr>
            <a:r>
              <a:rPr lang="en-US" sz="3600" smtClean="0">
                <a:latin typeface="Calibri" pitchFamily="-65" charset="0"/>
              </a:rPr>
              <a:t>We’re </a:t>
            </a:r>
            <a:r>
              <a:rPr lang="en-US" sz="3600">
                <a:latin typeface="Calibri" pitchFamily="-65" charset="0"/>
              </a:rPr>
              <a:t>going to do some of each. The question is what the mix is going to be.</a:t>
            </a:r>
            <a:r>
              <a:rPr lang="en-US" sz="3600" smtClean="0">
                <a:latin typeface="Calibri" pitchFamily="-65" charset="0"/>
              </a:rPr>
              <a:t> </a:t>
            </a:r>
          </a:p>
          <a:p>
            <a:pPr>
              <a:buFont typeface="Wingdings" pitchFamily="-65" charset="2"/>
              <a:buNone/>
            </a:pPr>
            <a:r>
              <a:rPr lang="en-US" sz="3600" smtClean="0">
                <a:latin typeface="Calibri" pitchFamily="-65" charset="0"/>
              </a:rPr>
              <a:t>The </a:t>
            </a:r>
            <a:r>
              <a:rPr lang="en-US" sz="3600">
                <a:latin typeface="Calibri" pitchFamily="-65" charset="0"/>
              </a:rPr>
              <a:t>more mitigation we do, the less adaptation will be required and the less suffering there will be.</a:t>
            </a:r>
            <a:r>
              <a:rPr lang="en-US" sz="3600" smtClean="0">
                <a:latin typeface="Calibri" pitchFamily="-65" charset="0"/>
              </a:rPr>
              <a:t>”</a:t>
            </a:r>
          </a:p>
          <a:p>
            <a:pPr algn="r">
              <a:buFont typeface="Wingdings" pitchFamily="-65" charset="2"/>
              <a:buNone/>
            </a:pPr>
            <a:r>
              <a:rPr lang="en-US" sz="2800">
                <a:latin typeface="Calibri" pitchFamily="-65" charset="0"/>
              </a:rPr>
              <a:t>				</a:t>
            </a:r>
            <a:r>
              <a:rPr lang="en-US" sz="2800" b="1">
                <a:latin typeface="Calibri" pitchFamily="-65" charset="0"/>
              </a:rPr>
              <a:t>John Holdren</a:t>
            </a:r>
          </a:p>
          <a:p>
            <a:pPr algn="r">
              <a:buFont typeface="Wingdings" pitchFamily="-65" charset="2"/>
              <a:buNone/>
            </a:pPr>
            <a:r>
              <a:rPr lang="en-US" sz="1600">
                <a:latin typeface="Calibri" pitchFamily="-65" charset="0"/>
              </a:rPr>
              <a:t>				</a:t>
            </a:r>
            <a:r>
              <a:rPr lang="en-US" sz="1600" smtClean="0">
                <a:latin typeface="Calibri" pitchFamily="-65" charset="0"/>
              </a:rPr>
              <a:t>President’s Science Advisor; </a:t>
            </a:r>
            <a:r>
              <a:rPr lang="en-US" sz="1600">
                <a:latin typeface="Calibri" pitchFamily="-65" charset="0"/>
              </a:rPr>
              <a:t>Harvard </a:t>
            </a:r>
            <a:r>
              <a:rPr lang="en-US" sz="1600" smtClean="0">
                <a:latin typeface="Calibri" pitchFamily="-65" charset="0"/>
              </a:rPr>
              <a:t>University</a:t>
            </a:r>
            <a:endParaRPr lang="en-US" sz="1600">
              <a:latin typeface="Calibri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9144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Ephemia" charset="0"/>
              </a:rPr>
              <a:t>How can we respond?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4000"/>
            <a:ext cx="8613775" cy="4572000"/>
          </a:xfrm>
        </p:spPr>
        <p:txBody>
          <a:bodyPr/>
          <a:lstStyle/>
          <a:p>
            <a:pPr>
              <a:buFont typeface="Wingdings 2" pitchFamily="-65" charset="2"/>
              <a:buNone/>
            </a:pPr>
            <a:r>
              <a:rPr lang="en-US" sz="3600" smtClean="0">
                <a:latin typeface="Calibri" pitchFamily="-65" charset="0"/>
              </a:rPr>
              <a:t>The only sensible response to climate change is to reduce our own contribution to the problem, minister to the hurting, and love our global neighbors as ourselves.</a:t>
            </a:r>
          </a:p>
          <a:p>
            <a:pPr>
              <a:buFont typeface="Wingdings 2" pitchFamily="-65" charset="2"/>
              <a:buNone/>
            </a:pPr>
            <a:r>
              <a:rPr lang="en-US" sz="3600" smtClean="0">
                <a:latin typeface="Calibri" pitchFamily="-65" charset="0"/>
              </a:rPr>
              <a:t>“The only thing that counts is faith expressing itself through love.” </a:t>
            </a:r>
          </a:p>
          <a:p>
            <a:pPr algn="r">
              <a:buFont typeface="Wingdings 2" pitchFamily="-65" charset="2"/>
              <a:buNone/>
            </a:pPr>
            <a:r>
              <a:rPr lang="en-US" sz="3200" smtClean="0">
                <a:latin typeface="Calibri" pitchFamily="-65" charset="0"/>
              </a:rPr>
              <a:t>Galatians 5:6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990600"/>
          </a:xfrm>
        </p:spPr>
        <p:txBody>
          <a:bodyPr/>
          <a:lstStyle/>
          <a:p>
            <a:r>
              <a:rPr lang="en-US" sz="4000" dirty="0" smtClean="0"/>
              <a:t>1. Educate ourselves and others</a:t>
            </a:r>
            <a:endParaRPr lang="en-US" sz="4000" dirty="0"/>
          </a:p>
        </p:txBody>
      </p:sp>
      <p:pic>
        <p:nvPicPr>
          <p:cNvPr id="3" name="Picture 2" descr="Picture 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1180"/>
            <a:ext cx="7620000" cy="5698353"/>
          </a:xfrm>
          <a:prstGeom prst="rect">
            <a:avLst/>
          </a:prstGeom>
        </p:spPr>
      </p:pic>
      <p:pic>
        <p:nvPicPr>
          <p:cNvPr id="4" name="Picture 3" descr="Picture 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905"/>
            <a:ext cx="8330158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Ephemia" charset="0"/>
              </a:rPr>
              <a:t>2. Prepare for what we can’t avoid</a:t>
            </a:r>
          </a:p>
        </p:txBody>
      </p:sp>
      <p:pic>
        <p:nvPicPr>
          <p:cNvPr id="12697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44831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TextBox 9"/>
          <p:cNvSpPr txBox="1">
            <a:spLocks noChangeArrowheads="1"/>
          </p:cNvSpPr>
          <p:nvPr/>
        </p:nvSpPr>
        <p:spPr bwMode="auto">
          <a:xfrm>
            <a:off x="4876800" y="1600200"/>
            <a:ext cx="3886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Ephemia" charset="0"/>
                <a:ea typeface="Ephemia" charset="0"/>
                <a:cs typeface="Ephemia" charset="0"/>
              </a:rPr>
              <a:t>Conserve the resources we have</a:t>
            </a:r>
          </a:p>
        </p:txBody>
      </p:sp>
      <p:pic>
        <p:nvPicPr>
          <p:cNvPr id="126981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429000"/>
            <a:ext cx="4826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TextBox 15"/>
          <p:cNvSpPr txBox="1">
            <a:spLocks noChangeArrowheads="1"/>
          </p:cNvSpPr>
          <p:nvPr/>
        </p:nvSpPr>
        <p:spPr bwMode="auto">
          <a:xfrm>
            <a:off x="228600" y="5257800"/>
            <a:ext cx="3886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Ephemia" charset="0"/>
                <a:ea typeface="Ephemia" charset="0"/>
                <a:cs typeface="Ephemia" charset="0"/>
              </a:rPr>
              <a:t>Protect ourselves from what we can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91600" cy="1066800"/>
          </a:xfrm>
        </p:spPr>
        <p:txBody>
          <a:bodyPr/>
          <a:lstStyle/>
          <a:p>
            <a:pPr algn="l"/>
            <a:r>
              <a:rPr lang="en-US" sz="4000" smtClean="0">
                <a:latin typeface="Ephemia" charset="0"/>
              </a:rPr>
              <a:t>3. Reduce our own impact</a:t>
            </a:r>
          </a:p>
        </p:txBody>
      </p:sp>
      <p:sp>
        <p:nvSpPr>
          <p:cNvPr id="129027" name="TextBox 12"/>
          <p:cNvSpPr txBox="1">
            <a:spLocks noChangeArrowheads="1"/>
          </p:cNvSpPr>
          <p:nvPr/>
        </p:nvSpPr>
        <p:spPr bwMode="auto">
          <a:xfrm>
            <a:off x="228600" y="5029200"/>
            <a:ext cx="411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Georgia" pitchFamily="-65" charset="0"/>
              </a:rPr>
              <a:t>stop using this</a:t>
            </a:r>
          </a:p>
        </p:txBody>
      </p:sp>
      <p:sp>
        <p:nvSpPr>
          <p:cNvPr id="129028" name="TextBox 13"/>
          <p:cNvSpPr txBox="1">
            <a:spLocks noChangeArrowheads="1"/>
          </p:cNvSpPr>
          <p:nvPr/>
        </p:nvSpPr>
        <p:spPr bwMode="auto">
          <a:xfrm>
            <a:off x="5105400" y="5006975"/>
            <a:ext cx="411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Georgia" pitchFamily="-65" charset="0"/>
              </a:rPr>
              <a:t>start using this</a:t>
            </a:r>
          </a:p>
        </p:txBody>
      </p:sp>
      <p:sp>
        <p:nvSpPr>
          <p:cNvPr id="15" name="Up Arrow 14"/>
          <p:cNvSpPr/>
          <p:nvPr/>
        </p:nvSpPr>
        <p:spPr>
          <a:xfrm>
            <a:off x="1981200" y="4648200"/>
            <a:ext cx="609600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7086600" y="4572000"/>
            <a:ext cx="609600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9035" name="Picture 4" descr="C:\Documents and Settings\hayhoe\My Documents\My Pictures\Global Warming\compact fluroesce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95400"/>
            <a:ext cx="372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6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219200"/>
            <a:ext cx="18716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TextBox 13"/>
          <p:cNvSpPr txBox="1">
            <a:spLocks noChangeArrowheads="1"/>
          </p:cNvSpPr>
          <p:nvPr/>
        </p:nvSpPr>
        <p:spPr bwMode="auto">
          <a:xfrm>
            <a:off x="228600" y="57912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eorgia" pitchFamily="-65" charset="0"/>
              </a:rPr>
              <a:t>Each US household replacing 1 light bulb </a:t>
            </a:r>
          </a:p>
          <a:p>
            <a:pPr algn="ctr"/>
            <a:r>
              <a:rPr lang="en-US">
                <a:latin typeface="Georgia" pitchFamily="-65" charset="0"/>
              </a:rPr>
              <a:t>= taking 1,000,000 cars off the road (+$30 savings per bulb)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turbinesw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447800"/>
            <a:ext cx="27114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5" descr="pow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447800"/>
            <a:ext cx="22018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6" descr="Kolskay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1447800"/>
            <a:ext cx="32766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TextBox 8"/>
          <p:cNvSpPr txBox="1">
            <a:spLocks noChangeArrowheads="1"/>
          </p:cNvSpPr>
          <p:nvPr/>
        </p:nvSpPr>
        <p:spPr bwMode="auto">
          <a:xfrm>
            <a:off x="457200" y="4876800"/>
            <a:ext cx="411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Georgia" pitchFamily="-65" charset="0"/>
              </a:rPr>
              <a:t>stop using this</a:t>
            </a:r>
          </a:p>
        </p:txBody>
      </p:sp>
      <p:sp>
        <p:nvSpPr>
          <p:cNvPr id="131078" name="TextBox 9"/>
          <p:cNvSpPr txBox="1">
            <a:spLocks noChangeArrowheads="1"/>
          </p:cNvSpPr>
          <p:nvPr/>
        </p:nvSpPr>
        <p:spPr bwMode="auto">
          <a:xfrm>
            <a:off x="5334000" y="4854575"/>
            <a:ext cx="411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Georgia" pitchFamily="-65" charset="0"/>
              </a:rPr>
              <a:t>start using this</a:t>
            </a:r>
          </a:p>
        </p:txBody>
      </p:sp>
      <p:sp>
        <p:nvSpPr>
          <p:cNvPr id="11" name="Up Arrow 10"/>
          <p:cNvSpPr/>
          <p:nvPr/>
        </p:nvSpPr>
        <p:spPr>
          <a:xfrm>
            <a:off x="2209800" y="4495800"/>
            <a:ext cx="609600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7315200" y="4419600"/>
            <a:ext cx="609600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1085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Ephemia" charset="0"/>
              </a:rPr>
              <a:t>4. Support fundamental change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" y="57150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eorgia" pitchFamily="-65" charset="0"/>
              </a:rPr>
              <a:t>Renewable energy gives us clean air and water, and home-grown energy sources that will never run out. So, why not?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5181600" y="228600"/>
            <a:ext cx="3733800" cy="64008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sz="4400" dirty="0" smtClean="0">
                <a:solidFill>
                  <a:srgbClr val="FFFFFF"/>
                </a:solidFill>
                <a:latin typeface="Ephemia" charset="0"/>
              </a:rPr>
              <a:t>CHANGE </a:t>
            </a:r>
            <a:r>
              <a:rPr lang="en-US" sz="4400" b="1" dirty="0" smtClean="0">
                <a:solidFill>
                  <a:srgbClr val="FFFFFF"/>
                </a:solidFill>
                <a:latin typeface="Ephemia" charset="0"/>
              </a:rPr>
              <a:t>IS</a:t>
            </a:r>
            <a:r>
              <a:rPr lang="en-US" sz="4400" dirty="0" smtClean="0">
                <a:solidFill>
                  <a:srgbClr val="FFFFFF"/>
                </a:solidFill>
                <a:latin typeface="Ephemia" charset="0"/>
              </a:rPr>
              <a:t> POSSIBLE</a:t>
            </a:r>
            <a:br>
              <a:rPr lang="en-US" sz="4400" dirty="0" smtClean="0">
                <a:solidFill>
                  <a:srgbClr val="FFFFFF"/>
                </a:solidFill>
                <a:latin typeface="Ephemia" charset="0"/>
              </a:rPr>
            </a:br>
            <a:r>
              <a:rPr lang="en-US" sz="4400" dirty="0" smtClean="0">
                <a:solidFill>
                  <a:srgbClr val="FFFFFF"/>
                </a:solidFill>
                <a:latin typeface="Ephemia" charset="0"/>
              </a:rPr>
              <a:t/>
            </a:r>
            <a:br>
              <a:rPr lang="en-US" sz="4400" dirty="0" smtClean="0">
                <a:solidFill>
                  <a:srgbClr val="FFFFFF"/>
                </a:solidFill>
                <a:latin typeface="Ephemia" charset="0"/>
              </a:rPr>
            </a:br>
            <a:r>
              <a:rPr lang="en-US" sz="4400" dirty="0" smtClean="0">
                <a:solidFill>
                  <a:srgbClr val="FFFFFF"/>
                </a:solidFill>
                <a:latin typeface="Ephemia" charset="0"/>
              </a:rPr>
              <a:t>CHANGE </a:t>
            </a:r>
            <a:r>
              <a:rPr lang="en-US" sz="4400" b="1" dirty="0" smtClean="0">
                <a:solidFill>
                  <a:srgbClr val="FFFFFF"/>
                </a:solidFill>
                <a:latin typeface="Ephemia" charset="0"/>
              </a:rPr>
              <a:t>IS</a:t>
            </a:r>
            <a:r>
              <a:rPr lang="en-US" sz="4400" dirty="0" smtClean="0">
                <a:solidFill>
                  <a:srgbClr val="FFFFFF"/>
                </a:solidFill>
                <a:latin typeface="Ephemia" charset="0"/>
              </a:rPr>
              <a:t> ALREADY HAPPENING</a:t>
            </a:r>
            <a:br>
              <a:rPr lang="en-US" sz="4400" dirty="0" smtClean="0">
                <a:solidFill>
                  <a:srgbClr val="FFFFFF"/>
                </a:solidFill>
                <a:latin typeface="Ephemia" charset="0"/>
              </a:rPr>
            </a:br>
            <a:endParaRPr lang="en-US" sz="4400" dirty="0" smtClean="0">
              <a:solidFill>
                <a:srgbClr val="FFFFFF"/>
              </a:solidFill>
              <a:latin typeface="Ephemia" charset="0"/>
            </a:endParaRPr>
          </a:p>
        </p:txBody>
      </p:sp>
      <p:pic>
        <p:nvPicPr>
          <p:cNvPr id="134147" name="Picture 3" descr="Picture 25.png"/>
          <p:cNvPicPr>
            <a:picLocks noChangeAspect="1"/>
          </p:cNvPicPr>
          <p:nvPr/>
        </p:nvPicPr>
        <p:blipFill>
          <a:blip r:embed="rId2"/>
          <a:srcRect l="10658"/>
          <a:stretch>
            <a:fillRect/>
          </a:stretch>
        </p:blipFill>
        <p:spPr bwMode="auto">
          <a:xfrm>
            <a:off x="0" y="0"/>
            <a:ext cx="5110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800">
                <a:latin typeface="Ephemia" charset="0"/>
              </a:rPr>
              <a:t>THE END</a:t>
            </a:r>
            <a:endParaRPr lang="en-US" sz="3100">
              <a:latin typeface="Ephemia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charset="2"/>
              <a:buNone/>
              <a:defRPr/>
            </a:pPr>
            <a:r>
              <a:rPr lang="en-US" cap="none" dirty="0" smtClean="0">
                <a:latin typeface="Calibri" charset="0"/>
                <a:ea typeface="ＭＳ Ｐゴシック" charset="-128"/>
              </a:rPr>
              <a:t>FOR MORE INFORMATION</a:t>
            </a:r>
          </a:p>
          <a:p>
            <a:pPr eaLnBrk="1" hangingPunct="1">
              <a:buFont typeface="Wingdings 2" charset="2"/>
              <a:buNone/>
              <a:defRPr/>
            </a:pPr>
            <a:endParaRPr lang="en-US" cap="none" dirty="0" smtClean="0">
              <a:latin typeface="Calibri" charset="0"/>
              <a:ea typeface="ＭＳ Ｐゴシック" charset="-128"/>
            </a:endParaRPr>
          </a:p>
          <a:p>
            <a:pPr eaLnBrk="1" hangingPunct="1">
              <a:buFont typeface="Wingdings 2" charset="2"/>
              <a:buNone/>
              <a:defRPr/>
            </a:pPr>
            <a:r>
              <a:rPr lang="en-US" cap="none" dirty="0" smtClean="0">
                <a:latin typeface="Calibri" charset="0"/>
                <a:ea typeface="ＭＳ Ｐゴシック" charset="-128"/>
              </a:rPr>
              <a:t>WWW.KATHARINEHAYHOE.COM</a:t>
            </a:r>
          </a:p>
          <a:p>
            <a:pPr eaLnBrk="1" hangingPunct="1">
              <a:buFont typeface="Wingdings 2" charset="2"/>
              <a:buNone/>
              <a:defRPr/>
            </a:pPr>
            <a:r>
              <a:rPr lang="en-US" cap="none" dirty="0" smtClean="0">
                <a:latin typeface="Calibri" charset="0"/>
                <a:ea typeface="ＭＳ Ｐゴシック" charset="-128"/>
              </a:rPr>
              <a:t>WWW.NOTBLUENOTRED.COM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3300" dirty="0" smtClean="0">
                <a:latin typeface="Ephemia" charset="0"/>
              </a:rPr>
              <a:t>Earth’s temperature is rising faster and faster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3"/>
          <a:srcRect t="3145" r="9293"/>
          <a:stretch>
            <a:fillRect/>
          </a:stretch>
        </p:blipFill>
        <p:spPr bwMode="auto">
          <a:xfrm>
            <a:off x="457200" y="1187450"/>
            <a:ext cx="78105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t="3145" r="9293"/>
          <a:stretch>
            <a:fillRect/>
          </a:stretch>
        </p:blipFill>
        <p:spPr bwMode="auto">
          <a:xfrm>
            <a:off x="457200" y="1143000"/>
            <a:ext cx="78105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t="3145" r="9293"/>
          <a:stretch>
            <a:fillRect/>
          </a:stretch>
        </p:blipFill>
        <p:spPr bwMode="auto">
          <a:xfrm>
            <a:off x="457200" y="1143000"/>
            <a:ext cx="78105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 t="3145" r="4868"/>
          <a:stretch>
            <a:fillRect/>
          </a:stretch>
        </p:blipFill>
        <p:spPr bwMode="auto">
          <a:xfrm>
            <a:off x="457200" y="1143000"/>
            <a:ext cx="81915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Ephemia" charset="0"/>
              </a:rPr>
              <a:t>Other Resources</a:t>
            </a:r>
          </a:p>
        </p:txBody>
      </p:sp>
      <p:pic>
        <p:nvPicPr>
          <p:cNvPr id="124931" name="Picture 6"/>
          <p:cNvPicPr>
            <a:picLocks noChangeAspect="1"/>
          </p:cNvPicPr>
          <p:nvPr/>
        </p:nvPicPr>
        <p:blipFill>
          <a:blip r:embed="rId3"/>
          <a:srcRect t="2985"/>
          <a:stretch>
            <a:fillRect/>
          </a:stretch>
        </p:blipFill>
        <p:spPr bwMode="auto">
          <a:xfrm>
            <a:off x="152400" y="1371600"/>
            <a:ext cx="2692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96000" y="1371600"/>
            <a:ext cx="2819400" cy="5332413"/>
            <a:chOff x="6096000" y="1371600"/>
            <a:chExt cx="2819400" cy="5332512"/>
          </a:xfrm>
        </p:grpSpPr>
        <p:pic>
          <p:nvPicPr>
            <p:cNvPr id="124937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0" y="1371600"/>
              <a:ext cx="2743200" cy="3867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38" name="TextBox 13"/>
            <p:cNvSpPr txBox="1">
              <a:spLocks noChangeArrowheads="1"/>
            </p:cNvSpPr>
            <p:nvPr/>
          </p:nvSpPr>
          <p:spPr bwMode="auto">
            <a:xfrm>
              <a:off x="6096000" y="5288340"/>
              <a:ext cx="2819400" cy="1415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Ephemia" charset="0"/>
                  <a:ea typeface="Ephemia" charset="0"/>
                  <a:cs typeface="Ephemia" charset="0"/>
                </a:rPr>
                <a:t>How climate change affects our global neighbors</a:t>
              </a:r>
            </a:p>
            <a:p>
              <a:r>
                <a:rPr lang="en-US" sz="1600" i="1">
                  <a:latin typeface="Ephemia" charset="0"/>
                  <a:ea typeface="Ephemia" charset="0"/>
                  <a:cs typeface="Ephemia" charset="0"/>
                </a:rPr>
                <a:t>Global Humanitarian Forum</a:t>
              </a:r>
            </a:p>
            <a:p>
              <a:r>
                <a:rPr lang="en-US" sz="1600">
                  <a:latin typeface="Ephemia" charset="0"/>
                  <a:ea typeface="Ephemia" charset="0"/>
                  <a:cs typeface="Ephemia" charset="0"/>
                </a:rPr>
                <a:t>www.ghf-geneva.org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938463" y="1371600"/>
            <a:ext cx="3005137" cy="5346700"/>
            <a:chOff x="2938092" y="1371600"/>
            <a:chExt cx="3005508" cy="5347395"/>
          </a:xfrm>
        </p:grpSpPr>
        <p:pic>
          <p:nvPicPr>
            <p:cNvPr id="124935" name="Picture 4" descr="cas6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38092" y="1371600"/>
              <a:ext cx="3005508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36" name="TextBox 16"/>
            <p:cNvSpPr txBox="1">
              <a:spLocks noChangeArrowheads="1"/>
            </p:cNvSpPr>
            <p:nvPr/>
          </p:nvSpPr>
          <p:spPr bwMode="auto">
            <a:xfrm>
              <a:off x="2971800" y="5334000"/>
              <a:ext cx="2819400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Ephemia" charset="0"/>
                  <a:ea typeface="Ephemia" charset="0"/>
                  <a:cs typeface="Ephemia" charset="0"/>
                </a:rPr>
                <a:t>How climate change affects us here in the US</a:t>
              </a:r>
            </a:p>
            <a:p>
              <a:r>
                <a:rPr lang="en-US" sz="1600" i="1">
                  <a:latin typeface="Ephemia" charset="0"/>
                  <a:ea typeface="Ephemia" charset="0"/>
                  <a:cs typeface="Ephemia" charset="0"/>
                </a:rPr>
                <a:t>US Global Change Program</a:t>
              </a:r>
            </a:p>
            <a:p>
              <a:r>
                <a:rPr lang="en-US" sz="1600">
                  <a:latin typeface="Ephemia" charset="0"/>
                  <a:ea typeface="Ephemia" charset="0"/>
                  <a:cs typeface="Ephemia" charset="0"/>
                </a:rPr>
                <a:t>www.globalchange.gov/usimpacts</a:t>
              </a:r>
            </a:p>
          </p:txBody>
        </p:sp>
      </p:grpSp>
      <p:sp>
        <p:nvSpPr>
          <p:cNvPr id="124934" name="TextBox 17"/>
          <p:cNvSpPr txBox="1">
            <a:spLocks noChangeArrowheads="1"/>
          </p:cNvSpPr>
          <p:nvPr/>
        </p:nvSpPr>
        <p:spPr bwMode="auto">
          <a:xfrm>
            <a:off x="152400" y="5334000"/>
            <a:ext cx="2971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Ephemia" charset="0"/>
                <a:ea typeface="Ephemia" charset="0"/>
                <a:cs typeface="Ephemia" charset="0"/>
              </a:rPr>
              <a:t>How we know it’s happening and why it matters</a:t>
            </a:r>
          </a:p>
          <a:p>
            <a:r>
              <a:rPr lang="en-US" sz="1600">
                <a:latin typeface="Ephemia" charset="0"/>
                <a:ea typeface="Ephemia" charset="0"/>
                <a:cs typeface="Ephemia" charset="0"/>
              </a:rPr>
              <a:t>climateforchangethebook.com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en-US" sz="3600" dirty="0" smtClean="0">
                <a:latin typeface="Arial"/>
                <a:cs typeface="Arial"/>
              </a:rPr>
              <a:t>And this is just a fraction of total heating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9111"/>
          <a:stretch>
            <a:fillRect/>
          </a:stretch>
        </p:blipFill>
        <p:spPr>
          <a:xfrm>
            <a:off x="1066800" y="1371600"/>
            <a:ext cx="7010401" cy="52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3813" cy="14478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Conditions today are unusual in the context of the last 2,000 years …</a:t>
            </a: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/>
          <a:srcRect t="3123" b="21866"/>
          <a:stretch>
            <a:fillRect/>
          </a:stretch>
        </p:blipFill>
        <p:spPr bwMode="auto">
          <a:xfrm>
            <a:off x="304800" y="1981200"/>
            <a:ext cx="85979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3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12417</TotalTime>
  <Words>1656</Words>
  <Application>Microsoft Office PowerPoint</Application>
  <PresentationFormat>On-screen Show (4:3)</PresentationFormat>
  <Paragraphs>237</Paragraphs>
  <Slides>70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Civic</vt:lpstr>
      <vt:lpstr>CLIMATE CHANGE</vt:lpstr>
      <vt:lpstr>THE PROBLEM</vt:lpstr>
      <vt:lpstr>Our activities produce heat-trapping gases</vt:lpstr>
      <vt:lpstr>These gases are building up in the atmosphere</vt:lpstr>
      <vt:lpstr>The U.S. is one of the biggest producers</vt:lpstr>
      <vt:lpstr>These gases trap heat in the atmosphere</vt:lpstr>
      <vt:lpstr>Earth’s temperature is rising faster and faster</vt:lpstr>
      <vt:lpstr>And this is just a fraction of total heating …</vt:lpstr>
      <vt:lpstr>Conditions today are unusual in the context of the last 2,000 years …</vt:lpstr>
      <vt:lpstr>… the last 6,000 years</vt:lpstr>
      <vt:lpstr>… and even the last 800,000 years</vt:lpstr>
      <vt:lpstr>Our world is changing rapidly</vt:lpstr>
      <vt:lpstr>Sea level rise is accelerating, as ice sheets melt</vt:lpstr>
      <vt:lpstr>2 to 5 ft of sea level rise likely by 2100</vt:lpstr>
      <vt:lpstr>What does this mean … for our coasts?</vt:lpstr>
      <vt:lpstr>PowerPoint Presentation</vt:lpstr>
      <vt:lpstr>Arctic is changing, as sea ice shrinks</vt:lpstr>
      <vt:lpstr>America’s first climate refugees</vt:lpstr>
      <vt:lpstr>Frozen ground is melting &amp; eroding</vt:lpstr>
      <vt:lpstr>Water resources are disappearing</vt:lpstr>
      <vt:lpstr>Precipitation patterns are shifting</vt:lpstr>
      <vt:lpstr>Health risks are on the rise</vt:lpstr>
      <vt:lpstr>What can we expect in the future?</vt:lpstr>
      <vt:lpstr>What can we expect in the future?</vt:lpstr>
      <vt:lpstr>We have a (very) narrow window of time to determine how climate change will affect our own and future generations</vt:lpstr>
      <vt:lpstr>What does this mean … for the US?</vt:lpstr>
      <vt:lpstr>What does this mean … for the US?</vt:lpstr>
      <vt:lpstr>What does this mean … for the US?</vt:lpstr>
      <vt:lpstr>PowerPoint Presentation</vt:lpstr>
      <vt:lpstr>THE RESPONSE</vt:lpstr>
      <vt:lpstr>Emissions of heat-trapping gases</vt:lpstr>
      <vt:lpstr>Emissions of heat-trapping gases</vt:lpstr>
      <vt:lpstr>Emissions of heat-trapping gases</vt:lpstr>
      <vt:lpstr>Doubt regarding the seriousness of global warming is at an all-time high</vt:lpstr>
      <vt:lpstr>Perceptions tend to run along party lines …</vt:lpstr>
      <vt:lpstr>… and along religious lines.</vt:lpstr>
      <vt:lpstr>THE SIX AMERICAS SURVEY</vt:lpstr>
      <vt:lpstr>WHY?</vt:lpstr>
      <vt:lpstr>Why are science and faith in conflict?</vt:lpstr>
      <vt:lpstr>Why are science and faith in conflict?</vt:lpstr>
      <vt:lpstr>Why are science and faith in conflict?</vt:lpstr>
      <vt:lpstr>Why are science and faith in conflict?</vt:lpstr>
      <vt:lpstr>Why are science and faith in conflict?</vt:lpstr>
      <vt:lpstr>THE TRUTH ABOUT MYTHS</vt:lpstr>
      <vt:lpstr>It’s cooling, not warming!</vt:lpstr>
      <vt:lpstr>It’s freezing outside–where’s global warming?</vt:lpstr>
      <vt:lpstr>It’s freezing outside–where’s global warming?</vt:lpstr>
      <vt:lpstr>Maybe it’s just the urban heat island effect.</vt:lpstr>
      <vt:lpstr>Could it be the sun?</vt:lpstr>
      <vt:lpstr>Aren’t plants to blame, more than us?</vt:lpstr>
      <vt:lpstr>What about natural cycles?</vt:lpstr>
      <vt:lpstr>It’s such a small amount …</vt:lpstr>
      <vt:lpstr>There’s a scientific consensus against</vt:lpstr>
      <vt:lpstr>Scientists are still arguing</vt:lpstr>
      <vt:lpstr>Scientists are still arguing</vt:lpstr>
      <vt:lpstr>How do we know it’s us?</vt:lpstr>
      <vt:lpstr>Quantifying the human influence </vt:lpstr>
      <vt:lpstr>Why should I care?</vt:lpstr>
      <vt:lpstr>Why should I care? It just makes sense.</vt:lpstr>
      <vt:lpstr>Why should we care? Jesus says…</vt:lpstr>
      <vt:lpstr>Today, our neighbors are being harmed</vt:lpstr>
      <vt:lpstr>We have 3 choices:</vt:lpstr>
      <vt:lpstr>How can we respond?</vt:lpstr>
      <vt:lpstr>1. Educate ourselves and others</vt:lpstr>
      <vt:lpstr>2. Prepare for what we can’t avoid</vt:lpstr>
      <vt:lpstr>3. Reduce our own impact</vt:lpstr>
      <vt:lpstr>4. Support fundamental change</vt:lpstr>
      <vt:lpstr>CHANGE IS POSSIBLE  CHANGE IS ALREADY HAPPENING </vt:lpstr>
      <vt:lpstr>THE END</vt:lpstr>
      <vt:lpstr>Other Resources</vt:lpstr>
    </vt:vector>
  </TitlesOfParts>
  <Company>DAS 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</dc:title>
  <dc:creator>Katharine Hayhoe</dc:creator>
  <cp:lastModifiedBy>Randy Isaac</cp:lastModifiedBy>
  <cp:revision>537</cp:revision>
  <dcterms:created xsi:type="dcterms:W3CDTF">2010-10-05T02:05:16Z</dcterms:created>
  <dcterms:modified xsi:type="dcterms:W3CDTF">2011-08-07T18:07:09Z</dcterms:modified>
</cp:coreProperties>
</file>