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0" r:id="rId3"/>
    <p:sldId id="259" r:id="rId4"/>
    <p:sldId id="261" r:id="rId5"/>
    <p:sldId id="278" r:id="rId6"/>
    <p:sldId id="263" r:id="rId7"/>
    <p:sldId id="264" r:id="rId8"/>
    <p:sldId id="265" r:id="rId9"/>
    <p:sldId id="266" r:id="rId10"/>
    <p:sldId id="267" r:id="rId11"/>
    <p:sldId id="268" r:id="rId12"/>
    <p:sldId id="269" r:id="rId13"/>
    <p:sldId id="271" r:id="rId14"/>
    <p:sldId id="272" r:id="rId15"/>
    <p:sldId id="281" r:id="rId16"/>
    <p:sldId id="274" r:id="rId17"/>
    <p:sldId id="275" r:id="rId18"/>
    <p:sldId id="282" r:id="rId19"/>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841" autoAdjust="0"/>
  </p:normalViewPr>
  <p:slideViewPr>
    <p:cSldViewPr>
      <p:cViewPr>
        <p:scale>
          <a:sx n="70" d="100"/>
          <a:sy n="70" d="100"/>
        </p:scale>
        <p:origin x="-115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AD0AC-18E2-408C-ABE3-8D4BD20A37B6}" type="datetimeFigureOut">
              <a:rPr lang="en-US" smtClean="0"/>
              <a:pPr/>
              <a:t>9/6/2011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055E4C-A5A6-4FB9-92E0-884AD712857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and thank you for coming</a:t>
            </a:r>
            <a:r>
              <a:rPr lang="en-US" baseline="0" dirty="0" smtClean="0"/>
              <a:t>.  </a:t>
            </a:r>
            <a:r>
              <a:rPr lang="en-US" dirty="0" smtClean="0"/>
              <a:t>It’s [time], so I’ll begin to give my talk entitled, “The Fractal</a:t>
            </a:r>
            <a:r>
              <a:rPr lang="en-US" baseline="0" dirty="0" smtClean="0"/>
              <a:t> Nature of the Spiritual Journey.”</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We’ve identified the elements of a metaphor where we liken the spiritual journey to the course one might take through the apparent paths that lead through the iterative bands toward the edge of the Mandelbrot set.  With these basic elements in place, it’s time to further unpack and explore our metaphor. We will do this by looking at several different ways one can approach the spiritual journey, and see whether our metaphor offers any parallels.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To start, let’s assume that the goal of one’s spiritual journey is to draw near to God.  There are certainly other valid ways to express the goal of one’s spiritual journey, but “drawing close to God” will make the most sense in the context of our metaphor.  We will look at three basic ways one can approach the spiritual journey, and evaluate those ways in light of our metaphor.</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Matthew chapter 7, as Jesus gives the Sermon on the Mount, he speaks of a narrow gate and a wide gate; he also refers to the wide gate as a broad way. He describes the broad way as having a wide gate, leading to destruction, and being the way that many take (Mat 7:12-14).  People have different ideas about what Jesus is talking about; for our purposes here, let us consider the broad way as being easy and/or attractive (which would explain why so many people take it).  Furthermore, when Jesus says the broad way leads to destruction, this suggests that it is not a way by which we can draw near to God. [PLAY] In our fractal metaphor, there also appears to be a broad way.  When we encounter choices, it is a choice between narrow and broad apparent paths.  What happens if we repeatedly choose the broadest path?  We find ourselves moving in an endless spiral of self-similarity.  Even though the presence of filaments seems promising, there is in fact no mini-Mandelbrot set at the center of this three-filament spiral.  In order to find a mini-</a:t>
            </a:r>
            <a:r>
              <a:rPr lang="en-US" baseline="0" dirty="0" err="1" smtClean="0"/>
              <a:t>brot</a:t>
            </a:r>
            <a:r>
              <a:rPr lang="en-US" baseline="0" dirty="0" smtClean="0"/>
              <a:t>, we would need to turn away from the broad path and take a different path – I’ll say more about this different path later.  Interestingly, the longer we move into this (or any) bottomless spiral, the longer we would need to travel the different path in order to find the mini-</a:t>
            </a:r>
            <a:r>
              <a:rPr lang="en-US" baseline="0" dirty="0" err="1" smtClean="0"/>
              <a:t>brot</a:t>
            </a:r>
            <a:r>
              <a:rPr lang="en-US" baseline="0" dirty="0" smtClean="0"/>
              <a:t> – so in some sense, by following this spiral, we are moving </a:t>
            </a:r>
            <a:r>
              <a:rPr lang="en-US" i="1" baseline="0" dirty="0" smtClean="0"/>
              <a:t>further</a:t>
            </a:r>
            <a:r>
              <a:rPr lang="en-US" baseline="0" dirty="0" smtClean="0"/>
              <a:t> from finding a mini-</a:t>
            </a:r>
            <a:r>
              <a:rPr lang="en-US" baseline="0" dirty="0" err="1" smtClean="0"/>
              <a:t>brot</a:t>
            </a:r>
            <a:r>
              <a:rPr lang="en-US" baseline="0" dirty="0" smtClean="0"/>
              <a:t>.  Similarly, when I choose the broad way in my spiritual journey, I am, in a sense, distancing myself from God.</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t>
            </a:r>
            <a:r>
              <a:rPr lang="en-US" baseline="0" dirty="0" smtClean="0"/>
              <a:t>aking the broad way fails to help us draw near the Divine, but maybe it’s just too simple. [PLAY] A </a:t>
            </a:r>
            <a:r>
              <a:rPr lang="en-US" dirty="0" smtClean="0"/>
              <a:t>second approach to the spiritual journey is to follow a</a:t>
            </a:r>
            <a:r>
              <a:rPr lang="en-US" baseline="0" dirty="0" smtClean="0"/>
              <a:t> set of rules or</a:t>
            </a:r>
            <a:r>
              <a:rPr lang="en-US" dirty="0" smtClean="0"/>
              <a:t> laws</a:t>
            </a:r>
            <a:r>
              <a:rPr lang="en-US" baseline="0" dirty="0" smtClean="0"/>
              <a:t> that describe which choices are acceptable, and which are not.  The religious leaders of Jesus’ day had expanded the familiar 10 commandments into 613 detailed rules that, if followed, were supposed to result in being right with God.  In our metaphor, we can also specify rules, such as “choose the first major path on the right, then the second major path on the left, and repeat”. Perhaps unsurprisingly, following this simple rule leads us into a never-ending pattern – it’s not the spiral formed by the broad way, but this rule-defined path still doesn’t lead us to encounter a mini-</a:t>
            </a:r>
            <a:r>
              <a:rPr lang="en-US" baseline="0" dirty="0" err="1" smtClean="0"/>
              <a:t>brot</a:t>
            </a:r>
            <a:r>
              <a:rPr lang="en-US" baseline="0" dirty="0" smtClean="0"/>
              <a:t>.  Maybe this rule is too simple.  What about more complicated rules?  Could there be a set of rules that I could follow to find a mini-</a:t>
            </a:r>
            <a:r>
              <a:rPr lang="en-US" baseline="0" dirty="0" err="1" smtClean="0"/>
              <a:t>brot</a:t>
            </a:r>
            <a:r>
              <a:rPr lang="en-US" baseline="0" dirty="0" smtClean="0"/>
              <a:t>?  My initial research suggests that any set of rules can only, at best, serve as a guide to drawing close to any given mini-</a:t>
            </a:r>
            <a:r>
              <a:rPr lang="en-US" baseline="0" dirty="0" err="1" smtClean="0"/>
              <a:t>brot</a:t>
            </a:r>
            <a:r>
              <a:rPr lang="en-US" baseline="0" dirty="0" smtClean="0"/>
              <a:t>.  There are so many different patterns of apparent paths that it would take a very large set of rules – perhaps even more than 613 – to create explicit turn-by-turn instructions for finding a mini-</a:t>
            </a:r>
            <a:r>
              <a:rPr lang="en-US" baseline="0" dirty="0" err="1" smtClean="0"/>
              <a:t>brot</a:t>
            </a:r>
            <a:r>
              <a:rPr lang="en-US" baseline="0" dirty="0" smtClean="0"/>
              <a:t> from any given starting-point.</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The last approach we’ll consider today is not based on rules, at</a:t>
            </a:r>
            <a:r>
              <a:rPr lang="en-US" baseline="0" dirty="0" smtClean="0"/>
              <a:t> least in the traditional sense</a:t>
            </a:r>
            <a:r>
              <a:rPr lang="en-US" dirty="0" smtClean="0"/>
              <a:t>.</a:t>
            </a:r>
            <a:r>
              <a:rPr lang="en-US" baseline="0" dirty="0" smtClean="0"/>
              <a:t>  Instead, it is based on learning about the character of God, learning to recognize how He is at work in the world, and following the guidance of His spirit. As indicated by Jesus himself, this approach looks strange, perhaps even foolish, from the perspective of the other approaches.  At times, it may seem that this 3</a:t>
            </a:r>
            <a:r>
              <a:rPr lang="en-US" baseline="30000" dirty="0" smtClean="0"/>
              <a:t>rd</a:t>
            </a:r>
            <a:r>
              <a:rPr lang="en-US" baseline="0" dirty="0" smtClean="0"/>
              <a:t> approach is counter-productive – consider Jesus’ decision to stop and hear the story of the bleeding woman.  [PLAY] His disciples (and Lazarus’ family) thought this a poor choice, but because of that choice, many more came to believe.  </a:t>
            </a:r>
          </a:p>
          <a:p>
            <a:endParaRPr lang="en-US" baseline="0" dirty="0" smtClean="0"/>
          </a:p>
          <a:p>
            <a:r>
              <a:rPr lang="en-US" baseline="0" dirty="0" smtClean="0"/>
              <a:t>How might this approach appear in our metaphor?  As we journey, we learn about the character of the Divine through the different patterns we encounter.  In exploring the Mandelbrot set, we soon learn that mini-</a:t>
            </a:r>
            <a:r>
              <a:rPr lang="en-US" baseline="0" dirty="0" err="1" smtClean="0"/>
              <a:t>brots</a:t>
            </a:r>
            <a:r>
              <a:rPr lang="en-US" baseline="0" dirty="0" smtClean="0"/>
              <a:t> can be found where we observe a geometric increase in the number of patterns.  Learning to notice these patterns may be likened to learning to recognize God at work in our world and lives.  </a:t>
            </a:r>
          </a:p>
          <a:p>
            <a:endParaRPr lang="en-US" baseline="0" dirty="0" smtClean="0"/>
          </a:p>
          <a:p>
            <a:r>
              <a:rPr lang="en-US" baseline="0" dirty="0" smtClean="0"/>
              <a:t>Having recognized patterns  indicating where a mini-</a:t>
            </a:r>
            <a:r>
              <a:rPr lang="en-US" baseline="0" dirty="0" err="1" smtClean="0"/>
              <a:t>brot</a:t>
            </a:r>
            <a:r>
              <a:rPr lang="en-US" baseline="0" dirty="0" smtClean="0"/>
              <a:t> may be found, we must navigate carefully in order to approach it.  Note that the apparent paths leading into these patterns will, at times, have us travelling in directions that seem to be heading around or even away from the mini-</a:t>
            </a:r>
            <a:r>
              <a:rPr lang="en-US" baseline="0" dirty="0" err="1" smtClean="0"/>
              <a:t>brot</a:t>
            </a:r>
            <a:r>
              <a:rPr lang="en-US" baseline="0" dirty="0" smtClean="0"/>
              <a:t>, but these are nevertheless the “right” ways to go – attempting to make a bee-line for the mini-</a:t>
            </a:r>
            <a:r>
              <a:rPr lang="en-US" baseline="0" dirty="0" err="1" smtClean="0"/>
              <a:t>brot</a:t>
            </a:r>
            <a:r>
              <a:rPr lang="en-US" baseline="0" dirty="0" smtClean="0"/>
              <a:t> would actually take us down paths from which the mini-</a:t>
            </a:r>
            <a:r>
              <a:rPr lang="en-US" baseline="0" dirty="0" err="1" smtClean="0"/>
              <a:t>brot</a:t>
            </a:r>
            <a:r>
              <a:rPr lang="en-US" baseline="0" dirty="0" smtClean="0"/>
              <a:t> could not be reached.  </a:t>
            </a:r>
          </a:p>
          <a:p>
            <a:endParaRPr lang="en-US" baseline="0" dirty="0" smtClean="0"/>
          </a:p>
          <a:p>
            <a:r>
              <a:rPr lang="en-US" baseline="0" dirty="0" smtClean="0"/>
              <a:t>Notice also that there can sometimes be more than one “right” choice – the second arrow shows that it is possible to choose a different path and still draw near the same mini-</a:t>
            </a:r>
            <a:r>
              <a:rPr lang="en-US" baseline="0" dirty="0" err="1" smtClean="0"/>
              <a:t>brot</a:t>
            </a:r>
            <a:r>
              <a:rPr lang="en-US" baseline="0" dirty="0" smtClean="0"/>
              <a:t>.  Note that the two paths being traversed are of different widths, representing different amounts of willful effort required to choose and traverse the paths.  This may reflect the ability of different people to have different experiences and make different choices at different times, yet still draw near to God – consider the spiritual journey of Peter versus Paul, for example.  Both men had encounters with God in the form of Jesus Christ, but Peter went from being named Rock to being called Satan, and he denied Jesus three times.  Paul, on the other hand, was a hardened persecutor of Christians until his experience on the road to Damascus. Every disciple has a different story, a different testimony, of how their journey has twisted and turned, but all disciples share the experience of God’s presence as manifested in their stories of grace, hope, faith and love.</a:t>
            </a:r>
          </a:p>
          <a:p>
            <a:endParaRPr lang="en-US" baseline="0" dirty="0" smtClean="0"/>
          </a:p>
        </p:txBody>
      </p:sp>
      <p:sp>
        <p:nvSpPr>
          <p:cNvPr id="4" name="Slide Number Placeholder 3"/>
          <p:cNvSpPr>
            <a:spLocks noGrp="1"/>
          </p:cNvSpPr>
          <p:nvPr>
            <p:ph type="sldNum" sz="quarter" idx="10"/>
          </p:nvPr>
        </p:nvSpPr>
        <p:spPr/>
        <p:txBody>
          <a:bodyPr/>
          <a:lstStyle/>
          <a:p>
            <a:fld id="{B0055E4C-A5A6-4FB9-92E0-884AD712857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a:t>
            </a:r>
            <a:r>
              <a:rPr lang="en-US" baseline="0" dirty="0" smtClean="0"/>
              <a:t> metaphor seems capable of mimicking some basic approaches to the spiritual journey, but what of spiritual concepts like faith, hope and love?  Some spiritual concepts seem to be clearly represented; for example, hope is represented in the fact that, no matter what winding path we’ve taken, we can have hope that a mini-</a:t>
            </a:r>
            <a:r>
              <a:rPr lang="en-US" baseline="0" dirty="0" err="1" smtClean="0"/>
              <a:t>brot</a:t>
            </a:r>
            <a:r>
              <a:rPr lang="en-US" baseline="0" dirty="0" smtClean="0"/>
              <a:t> may be about to appear. Free will may be represented by the idea that there are a selection of paths that we can choose from.  Sin, in the sense of “missing the mark”, can be likened to choosing a path that leads us away from, rather than towards, a nearby mini-</a:t>
            </a:r>
            <a:r>
              <a:rPr lang="en-US" baseline="0" dirty="0" err="1" smtClean="0"/>
              <a:t>brot</a:t>
            </a:r>
            <a:r>
              <a:rPr lang="en-US" baseline="0" dirty="0" smtClean="0"/>
              <a:t>.  It’s less clear how other key spiritual concepts, such as love and grace, may be represented in the metaphor, if they are represented at all.</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as rich as our metaphor may</a:t>
            </a:r>
            <a:r>
              <a:rPr lang="en-US" baseline="0" dirty="0" smtClean="0"/>
              <a:t> be, it is not without its limitations.  One kind of limitation stems from the simple way we’re representing the concepts of time and willful effort.  For example, our simple metaphor for time isn’t likely to accommodate Einstein’s theory of general relativity.  But these kinds of “oversimplifications” are probably acceptable as long as we’re only discussing a metaphor.</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Other limitations stem from the use of the Mandelbrot set, which, while exhibiting much surprising novelty, may not be a sufficiently complex fractal to serve as a metaphor for all possible spiritual journeys. </a:t>
            </a:r>
            <a:r>
              <a:rPr lang="en-US" sz="1200" b="0" i="0" u="none" strike="noStrike" kern="1200" dirty="0" smtClean="0">
                <a:solidFill>
                  <a:schemeClr val="tx1"/>
                </a:solidFill>
                <a:latin typeface="+mn-lt"/>
                <a:ea typeface="+mn-ea"/>
                <a:cs typeface="+mn-cs"/>
              </a:rPr>
              <a:t>In addition, the equation</a:t>
            </a:r>
            <a:r>
              <a:rPr lang="en-US" sz="1200" b="0" i="0" u="none" strike="noStrike" kern="1200" baseline="0" dirty="0" smtClean="0">
                <a:solidFill>
                  <a:schemeClr val="tx1"/>
                </a:solidFill>
                <a:latin typeface="+mn-lt"/>
                <a:ea typeface="+mn-ea"/>
                <a:cs typeface="+mn-cs"/>
              </a:rPr>
              <a:t> which generates the </a:t>
            </a:r>
            <a:r>
              <a:rPr lang="en-US" sz="1200" b="0" i="0" u="none" strike="noStrike" kern="1200" dirty="0" smtClean="0">
                <a:solidFill>
                  <a:schemeClr val="tx1"/>
                </a:solidFill>
                <a:latin typeface="+mn-lt"/>
                <a:ea typeface="+mn-ea"/>
                <a:cs typeface="+mn-cs"/>
              </a:rPr>
              <a:t>Mandelbrot Set is deterministic</a:t>
            </a:r>
            <a:r>
              <a:rPr lang="en-US" sz="1200" b="0" i="0" u="none" strike="noStrike" kern="1200" baseline="0" dirty="0" smtClean="0">
                <a:solidFill>
                  <a:schemeClr val="tx1"/>
                </a:solidFill>
                <a:latin typeface="+mn-lt"/>
                <a:ea typeface="+mn-ea"/>
                <a:cs typeface="+mn-cs"/>
              </a:rPr>
              <a:t>, and it is therefore debatable whether our metaphor provides sufficient openness for the concept of free will</a:t>
            </a:r>
            <a:r>
              <a:rPr lang="en-US" sz="1200" b="0" i="0" u="none" strike="noStrike" kern="1200" dirty="0" smtClean="0">
                <a:solidFill>
                  <a:schemeClr val="tx1"/>
                </a:solidFill>
                <a:latin typeface="+mn-lt"/>
                <a:ea typeface="+mn-ea"/>
                <a:cs typeface="+mn-cs"/>
              </a:rPr>
              <a:t>. </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is also unclear whether</a:t>
            </a:r>
            <a:r>
              <a:rPr lang="en-US" baseline="0" dirty="0" smtClean="0"/>
              <a:t> or how the influence of external events might be represented in our metaphor. P</a:t>
            </a:r>
            <a:r>
              <a:rPr lang="en-US" sz="1200" b="0" i="0" u="none" strike="noStrike" kern="1200" dirty="0" smtClean="0">
                <a:solidFill>
                  <a:schemeClr val="tx1"/>
                </a:solidFill>
                <a:latin typeface="+mn-lt"/>
                <a:ea typeface="+mn-ea"/>
                <a:cs typeface="+mn-cs"/>
              </a:rPr>
              <a:t>rofound events, such as the loss of a loved one, or of</a:t>
            </a:r>
            <a:r>
              <a:rPr lang="en-US" sz="1200" b="0" i="0" u="none" strike="noStrike" kern="1200" baseline="0" dirty="0" smtClean="0">
                <a:solidFill>
                  <a:schemeClr val="tx1"/>
                </a:solidFill>
                <a:latin typeface="+mn-lt"/>
                <a:ea typeface="+mn-ea"/>
                <a:cs typeface="+mn-cs"/>
              </a:rPr>
              <a:t> meeting</a:t>
            </a:r>
            <a:r>
              <a:rPr lang="en-US" sz="1200" b="0" i="0" u="none" strike="noStrike" kern="1200" dirty="0" smtClean="0">
                <a:solidFill>
                  <a:schemeClr val="tx1"/>
                </a:solidFill>
                <a:latin typeface="+mn-lt"/>
                <a:ea typeface="+mn-ea"/>
                <a:cs typeface="+mn-cs"/>
              </a:rPr>
              <a:t> Jesus Christ,</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can catalyze people into changing</a:t>
            </a:r>
            <a:r>
              <a:rPr lang="en-US" sz="1200" b="0" i="0" u="none" strike="noStrike" kern="1200" baseline="0" dirty="0" smtClean="0">
                <a:solidFill>
                  <a:schemeClr val="tx1"/>
                </a:solidFill>
                <a:latin typeface="+mn-lt"/>
                <a:ea typeface="+mn-ea"/>
                <a:cs typeface="+mn-cs"/>
              </a:rPr>
              <a:t> deeply ingrained</a:t>
            </a:r>
            <a:r>
              <a:rPr lang="en-US" sz="1200" b="0" i="0" u="none" strike="noStrike" kern="1200" dirty="0" smtClean="0">
                <a:solidFill>
                  <a:schemeClr val="tx1"/>
                </a:solidFill>
                <a:latin typeface="+mn-lt"/>
                <a:ea typeface="+mn-ea"/>
                <a:cs typeface="+mn-cs"/>
              </a:rPr>
              <a:t> patterns of behavior and thinking.  If</a:t>
            </a:r>
            <a:r>
              <a:rPr lang="en-US" sz="1200" b="0" i="0" u="none" strike="noStrike" kern="1200" baseline="0" dirty="0" smtClean="0">
                <a:solidFill>
                  <a:schemeClr val="tx1"/>
                </a:solidFill>
                <a:latin typeface="+mn-lt"/>
                <a:ea typeface="+mn-ea"/>
                <a:cs typeface="+mn-cs"/>
              </a:rPr>
              <a:t> our metaphor isn’t able to represent such events, it would severely limit its usefulness</a:t>
            </a:r>
            <a:r>
              <a:rPr lang="en-US" sz="1200" b="0" i="0" u="none" strike="noStrike" kern="1200" dirty="0" smtClean="0">
                <a:solidFill>
                  <a:schemeClr val="tx1"/>
                </a:solidFill>
                <a:latin typeface="+mn-lt"/>
                <a:ea typeface="+mn-ea"/>
                <a:cs typeface="+mn-cs"/>
              </a:rPr>
              <a:t>.  Bottom</a:t>
            </a:r>
            <a:r>
              <a:rPr lang="en-US" sz="1200" b="0" i="0" u="none" strike="noStrike" kern="1200" baseline="0" dirty="0" smtClean="0">
                <a:solidFill>
                  <a:schemeClr val="tx1"/>
                </a:solidFill>
                <a:latin typeface="+mn-lt"/>
                <a:ea typeface="+mn-ea"/>
                <a:cs typeface="+mn-cs"/>
              </a:rPr>
              <a:t> line: We would be unwise to press </a:t>
            </a:r>
            <a:r>
              <a:rPr lang="en-US" sz="1200" b="0" i="0" u="none" strike="noStrike" kern="1200" dirty="0" smtClean="0">
                <a:solidFill>
                  <a:schemeClr val="tx1"/>
                </a:solidFill>
                <a:latin typeface="+mn-lt"/>
                <a:ea typeface="+mn-ea"/>
                <a:cs typeface="+mn-cs"/>
              </a:rPr>
              <a:t>this metaphor too far, at least in it’s current state.</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have been exploring a fractal-based metaphor for the spiritual journey.  We have been doing this to see whether such a metaphor might help us describe and understand what Stephen Jay Gould has described as a fractal boundary between the realms of Science and Religion.  Our metaphor has shown a promising richness that seems capable of describing a variety of key concepts and approaches to the spiritual journey, using a mathematically-generated fractal from the realm of Science.  Let that sink in for a moment: We have been looking at a mathematically-understandable object that appears able to illustrate spiritual concepts such as hope, free will and sin. This is an astounding and, frankly, somewhat frightening idea.  </a:t>
            </a:r>
          </a:p>
          <a:p>
            <a:endParaRPr lang="en-US" baseline="0" dirty="0" smtClean="0"/>
          </a:p>
          <a:p>
            <a:r>
              <a:rPr lang="en-US" baseline="0" dirty="0" smtClean="0"/>
              <a:t>Of course, further investigation is needed. One of my objectives is to generate these paths as a three-dimensional terrain that can then be analyzed using spatial information systems. There is a need for further exploration and understanding of the different journey-approaches and their effects. If the metaphor holds up well enough, we might see if it’s capable of modeling real-world phenomena, perhaps by correlating measurable aspects of the fractal paths to actual behavioral data from psychology or ethics. </a:t>
            </a:r>
          </a:p>
          <a:p>
            <a:endParaRPr lang="en-US" baseline="0" dirty="0" smtClean="0"/>
          </a:p>
          <a:p>
            <a:r>
              <a:rPr lang="en-US" baseline="0" dirty="0" smtClean="0"/>
              <a:t>I encourage you to consider this metaphor from the perspective of your own spiritual journey, and I welcome your comments.  Thank you for your attention. </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Potential</a:t>
            </a:r>
            <a:r>
              <a:rPr lang="en-US" baseline="0" dirty="0" smtClean="0"/>
              <a:t> links of interest:</a:t>
            </a:r>
          </a:p>
          <a:p>
            <a:r>
              <a:rPr lang="en-US" baseline="0" dirty="0" err="1" smtClean="0"/>
              <a:t>Phaumann</a:t>
            </a:r>
            <a:r>
              <a:rPr lang="en-US" baseline="0" dirty="0" smtClean="0"/>
              <a:t> on YouTube</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we talk about the spiritual journey, we</a:t>
            </a:r>
            <a:r>
              <a:rPr lang="en-US" baseline="0" dirty="0" smtClean="0"/>
              <a:t> use a certain set of words, including but not limited to the ones shown here.  The concepts behind these words are perhaps best described using narratives. For example, temptation is illustrated in the gospel-writer’s telling of Jesus’ encounter with Satan while fasting in the wilderness.  In Tolkien’s </a:t>
            </a:r>
            <a:r>
              <a:rPr lang="en-US" i="1" baseline="0" dirty="0" smtClean="0"/>
              <a:t>Lord of the Rings</a:t>
            </a:r>
            <a:r>
              <a:rPr lang="en-US" i="0" baseline="0" dirty="0" smtClean="0"/>
              <a:t>, Aragorn demonstrates the concept of hope by engaging the enemy even though it seems that Frodo and the ring must have been captured.</a:t>
            </a:r>
          </a:p>
          <a:p>
            <a:r>
              <a:rPr lang="en-US" i="0" baseline="0" dirty="0" smtClean="0"/>
              <a:t>[CLICK] The realm of science uses a different set of words; again, here are but a few examples.  The words in the bottom box have rigorous definitions, and can be described using mathematics.  The same cannot be said of the words in the top box.</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Can the language of mathematics be used to communicate spiritual concepts?  The answer appears to be “no”, and this answer seems to be supported by Stephen Jay Gould’s concept of non-overlapping </a:t>
            </a:r>
            <a:r>
              <a:rPr lang="en-US" baseline="0" dirty="0" err="1" smtClean="0"/>
              <a:t>magesteria</a:t>
            </a:r>
            <a:r>
              <a:rPr lang="en-US" baseline="0" dirty="0" smtClean="0"/>
              <a:t>, as well as the findings of CTNS in the late ‘90s.  However, look at how Gould himself describes the concept [CLICK] of non-overlapping </a:t>
            </a:r>
            <a:r>
              <a:rPr lang="en-US" baseline="0" dirty="0" err="1" smtClean="0"/>
              <a:t>magesteria</a:t>
            </a:r>
            <a:r>
              <a:rPr lang="en-US" baseline="0" dirty="0" smtClean="0"/>
              <a:t>. [READ QUOTE] Perhaps the shape of the boundary between science and religion is fractal.  If the boundary is fractal, then it should be possible to describe its shape using the language of mathematics.  But how might we explore this idea?</a:t>
            </a:r>
            <a:endParaRPr lang="en-US" dirty="0" smtClean="0"/>
          </a:p>
          <a:p>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What I want to share in the next 15 minutes is an idea for a fractal-based metaphor for concepts we encounter on our spiritual journeys.  This metaphor, if valid, may help us better describe and understand the relationship between science and religion. </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fractal we’ll use is the Mandelbrot set, named after the French mathematician whose early renderings of the set were published in his book called “The Fractal Geometry of Nature”.  We’re going to take a quick look at how the Mandelbrot set is calculated, but don’t worry – this won’t be on the test.  The thing to note is that the calculation is relatively simple, but it produces a complex fractal. A graph of the Mandelbrot set is generated using the following approach:  </a:t>
            </a:r>
            <a:r>
              <a:rPr lang="en-US" sz="1200" b="0" i="0" u="none" strike="noStrike" kern="1200" baseline="0" dirty="0" smtClean="0">
                <a:solidFill>
                  <a:schemeClr val="tx1"/>
                </a:solidFill>
                <a:latin typeface="+mn-lt"/>
                <a:ea typeface="+mn-ea"/>
                <a:cs typeface="+mn-cs"/>
              </a:rPr>
              <a:t>C</a:t>
            </a:r>
            <a:r>
              <a:rPr lang="en-US" sz="1200" b="0" i="0" u="none" strike="noStrike" kern="1200" dirty="0" smtClean="0">
                <a:solidFill>
                  <a:schemeClr val="tx1"/>
                </a:solidFill>
                <a:latin typeface="+mn-lt"/>
                <a:ea typeface="+mn-ea"/>
                <a:cs typeface="+mn-cs"/>
              </a:rPr>
              <a:t>hoose a point</a:t>
            </a:r>
            <a:r>
              <a:rPr lang="en-US" sz="1200" b="0" i="0" u="none" strike="noStrike" kern="1200" baseline="0" dirty="0" smtClean="0">
                <a:solidFill>
                  <a:schemeClr val="tx1"/>
                </a:solidFill>
                <a:latin typeface="+mn-lt"/>
                <a:ea typeface="+mn-ea"/>
                <a:cs typeface="+mn-cs"/>
              </a:rPr>
              <a:t> on</a:t>
            </a:r>
            <a:r>
              <a:rPr lang="en-US" sz="1200" b="0" i="0" u="none" strike="noStrike" kern="1200" dirty="0" smtClean="0">
                <a:solidFill>
                  <a:schemeClr val="tx1"/>
                </a:solidFill>
                <a:latin typeface="+mn-lt"/>
                <a:ea typeface="+mn-ea"/>
                <a:cs typeface="+mn-cs"/>
              </a:rPr>
              <a:t> the complex plane, represented by the complex number </a:t>
            </a:r>
            <a:r>
              <a:rPr lang="en-US" sz="1200" b="0" i="1" u="none" strike="noStrike" kern="1200" dirty="0" smtClean="0">
                <a:solidFill>
                  <a:schemeClr val="tx1"/>
                </a:solidFill>
                <a:latin typeface="+mn-lt"/>
                <a:ea typeface="+mn-ea"/>
                <a:cs typeface="+mn-cs"/>
              </a:rPr>
              <a:t>c  </a:t>
            </a:r>
            <a:r>
              <a:rPr lang="en-US" sz="1200" b="0" i="0" u="none" strike="noStrike" kern="1200" dirty="0" smtClean="0">
                <a:solidFill>
                  <a:schemeClr val="tx1"/>
                </a:solidFill>
                <a:latin typeface="+mn-lt"/>
                <a:ea typeface="+mn-ea"/>
                <a:cs typeface="+mn-cs"/>
              </a:rPr>
              <a:t>and, starting with</a:t>
            </a:r>
            <a:r>
              <a:rPr lang="en-US" sz="1200" b="0" i="1" u="none" strike="noStrike" kern="1200" dirty="0" smtClean="0">
                <a:solidFill>
                  <a:schemeClr val="tx1"/>
                </a:solidFill>
                <a:latin typeface="+mn-lt"/>
                <a:ea typeface="+mn-ea"/>
                <a:cs typeface="+mn-cs"/>
              </a:rPr>
              <a:t> z</a:t>
            </a:r>
            <a:r>
              <a:rPr lang="en-US" sz="1200" b="0" i="1" u="none" strike="noStrike" kern="1200" baseline="-25000" dirty="0" smtClean="0">
                <a:solidFill>
                  <a:schemeClr val="tx1"/>
                </a:solidFill>
                <a:latin typeface="+mn-lt"/>
                <a:ea typeface="+mn-ea"/>
                <a:cs typeface="+mn-cs"/>
              </a:rPr>
              <a:t>0</a:t>
            </a:r>
            <a:r>
              <a:rPr lang="en-US" sz="1200" b="0" i="1" u="none" strike="noStrike" kern="1200" dirty="0" smtClean="0">
                <a:solidFill>
                  <a:schemeClr val="tx1"/>
                </a:solidFill>
                <a:latin typeface="+mn-lt"/>
                <a:ea typeface="+mn-ea"/>
                <a:cs typeface="+mn-cs"/>
              </a:rPr>
              <a:t> = 0</a:t>
            </a:r>
            <a:r>
              <a:rPr lang="en-US" sz="1200" b="0" i="0" u="none" strike="noStrike" kern="1200" dirty="0" smtClean="0">
                <a:solidFill>
                  <a:schemeClr val="tx1"/>
                </a:solidFill>
                <a:latin typeface="+mn-lt"/>
                <a:ea typeface="+mn-ea"/>
                <a:cs typeface="+mn-cs"/>
              </a:rPr>
              <a:t>, iterate through the simple formula</a:t>
            </a:r>
            <a:r>
              <a:rPr lang="en-US" sz="1200" b="0" i="0" u="none" strike="noStrike" kern="1200" baseline="0" dirty="0" smtClean="0">
                <a:solidFill>
                  <a:schemeClr val="tx1"/>
                </a:solidFill>
                <a:latin typeface="+mn-lt"/>
                <a:ea typeface="+mn-ea"/>
                <a:cs typeface="+mn-cs"/>
              </a:rPr>
              <a:t> shown here</a:t>
            </a:r>
            <a:r>
              <a:rPr lang="en-US" sz="1200" b="0" i="1"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[CLICK]</a:t>
            </a:r>
            <a:r>
              <a:rPr lang="en-US" sz="1200" b="0" i="1"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We’ll start</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with the point corresponding to the complex number 1+0.5i.</a:t>
            </a:r>
            <a:r>
              <a:rPr lang="en-US" sz="1200" b="0" i="1"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After</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each</a:t>
            </a:r>
            <a:r>
              <a:rPr lang="en-US" sz="1200" b="0" i="0" u="none" strike="noStrike" kern="1200" baseline="0" dirty="0" smtClean="0">
                <a:solidFill>
                  <a:schemeClr val="tx1"/>
                </a:solidFill>
                <a:latin typeface="+mn-lt"/>
                <a:ea typeface="+mn-ea"/>
                <a:cs typeface="+mn-cs"/>
              </a:rPr>
              <a:t> iteration, we take the answer from the left side and plug it back into the equation on the right side. </a:t>
            </a:r>
            <a:r>
              <a:rPr lang="en-US" sz="1200" b="0" i="1"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As</a:t>
            </a:r>
            <a:r>
              <a:rPr lang="en-US" sz="1200" b="0" i="0" u="none" strike="noStrike" kern="1200" baseline="0" dirty="0" smtClean="0">
                <a:solidFill>
                  <a:schemeClr val="tx1"/>
                </a:solidFill>
                <a:latin typeface="+mn-lt"/>
                <a:ea typeface="+mn-ea"/>
                <a:cs typeface="+mn-cs"/>
              </a:rPr>
              <a:t> we iterate, one of two things may happen: The first possibility is that </a:t>
            </a:r>
            <a:r>
              <a:rPr lang="en-US" sz="1200" b="0" i="1" u="none" strike="noStrike" kern="1200" baseline="0" dirty="0" smtClean="0">
                <a:solidFill>
                  <a:schemeClr val="tx1"/>
                </a:solidFill>
                <a:latin typeface="+mn-lt"/>
                <a:ea typeface="+mn-ea"/>
                <a:cs typeface="+mn-cs"/>
              </a:rPr>
              <a:t>z</a:t>
            </a:r>
            <a:r>
              <a:rPr lang="en-US" sz="1200" b="0" i="0" u="none" strike="noStrike" kern="1200" baseline="0" dirty="0" smtClean="0">
                <a:solidFill>
                  <a:schemeClr val="tx1"/>
                </a:solidFill>
                <a:latin typeface="+mn-lt"/>
                <a:ea typeface="+mn-ea"/>
                <a:cs typeface="+mn-cs"/>
              </a:rPr>
              <a:t> eventually grows larger than 4, which means it’s going to spiral off towards infinity.  Such a point has failed the test and is outside the set, and so we color the point a shade of gray based on how many iterations it took for z to grow large. This particular point took 3 iterations, so it gets colored a rather light shade of gray. </a:t>
            </a:r>
            <a:r>
              <a:rPr lang="en-US" sz="1200" b="0" i="1" u="none" strike="noStrike" kern="1200" baseline="0" dirty="0" smtClean="0">
                <a:solidFill>
                  <a:schemeClr val="tx1"/>
                </a:solidFill>
                <a:latin typeface="+mn-lt"/>
                <a:ea typeface="+mn-ea"/>
                <a:cs typeface="+mn-cs"/>
              </a:rPr>
              <a:t>[CLICK]</a:t>
            </a:r>
            <a:r>
              <a:rPr lang="en-US" sz="1200" b="0" i="0" u="none" strike="noStrike" kern="1200" baseline="0" dirty="0" smtClean="0">
                <a:solidFill>
                  <a:schemeClr val="tx1"/>
                </a:solidFill>
                <a:latin typeface="+mn-lt"/>
                <a:ea typeface="+mn-ea"/>
                <a:cs typeface="+mn-cs"/>
              </a:rPr>
              <a:t> The second possibility is that </a:t>
            </a:r>
            <a:r>
              <a:rPr lang="en-US" sz="1200" b="0" i="1" u="none" strike="noStrike" kern="1200" baseline="0" dirty="0" smtClean="0">
                <a:solidFill>
                  <a:schemeClr val="tx1"/>
                </a:solidFill>
                <a:latin typeface="+mn-lt"/>
                <a:ea typeface="+mn-ea"/>
                <a:cs typeface="+mn-cs"/>
              </a:rPr>
              <a:t>z</a:t>
            </a:r>
            <a:r>
              <a:rPr lang="en-US" sz="1200" b="0" i="0" u="none" strike="noStrike" kern="1200" baseline="0" dirty="0" smtClean="0">
                <a:solidFill>
                  <a:schemeClr val="tx1"/>
                </a:solidFill>
                <a:latin typeface="+mn-lt"/>
                <a:ea typeface="+mn-ea"/>
                <a:cs typeface="+mn-cs"/>
              </a:rPr>
              <a:t>  remains bounded, either growing smaller with each iteration, or bouncing between two or more values, as shown here for the point representing the complex number 0+1i. In this case, </a:t>
            </a:r>
            <a:r>
              <a:rPr lang="en-US" sz="1200" b="0" i="1" u="none" strike="noStrike" kern="1200" baseline="0" dirty="0" smtClean="0">
                <a:solidFill>
                  <a:schemeClr val="tx1"/>
                </a:solidFill>
                <a:latin typeface="+mn-lt"/>
                <a:ea typeface="+mn-ea"/>
                <a:cs typeface="+mn-cs"/>
              </a:rPr>
              <a:t>c </a:t>
            </a:r>
            <a:r>
              <a:rPr lang="en-US" sz="1200" b="0" i="0" u="none" strike="noStrike" kern="1200" baseline="0" dirty="0" smtClean="0">
                <a:solidFill>
                  <a:schemeClr val="tx1"/>
                </a:solidFill>
                <a:latin typeface="+mn-lt"/>
                <a:ea typeface="+mn-ea"/>
                <a:cs typeface="+mn-cs"/>
              </a:rPr>
              <a:t> is inside the set.  Points inside the set we will color black. [CLICK] By testing a regular grid of points, we</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can build a picture of the Mandelbrot set.  The darker the shade of gray, the more iterations it took to determine that the point was outside the set.  Again, the key takeaway is that the Mandelbrot set is generated using a relatively simple equation and iterative process.</a:t>
            </a:r>
            <a:endParaRPr lang="en-US" sz="1200" b="0" i="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fractal nature of the Mandelbrot set is already somewhat</a:t>
            </a:r>
            <a:r>
              <a:rPr lang="en-US" baseline="0" dirty="0" smtClean="0"/>
              <a:t> apparent, but it becomes exceedingly clear as we take a closer look at the edge of the set. [CLICK] There are filaments that extend away from the main body of the set. Within these filaments are smaller versions of the main body; I’ll refer to these as mini-</a:t>
            </a:r>
            <a:r>
              <a:rPr lang="en-US" baseline="0" dirty="0" err="1" smtClean="0"/>
              <a:t>brots</a:t>
            </a:r>
            <a:r>
              <a:rPr lang="en-US" baseline="0" dirty="0" smtClean="0"/>
              <a:t>. [CLICK] As we magnify, I’m indicating some of these mini-</a:t>
            </a:r>
            <a:r>
              <a:rPr lang="en-US" baseline="0" dirty="0" err="1" smtClean="0"/>
              <a:t>brots</a:t>
            </a:r>
            <a:r>
              <a:rPr lang="en-US" baseline="0" dirty="0" smtClean="0"/>
              <a:t> with red circles. The filaments are actually composed entirely of strands of mini-</a:t>
            </a:r>
            <a:r>
              <a:rPr lang="en-US" baseline="0" dirty="0" err="1" smtClean="0"/>
              <a:t>brots</a:t>
            </a:r>
            <a:r>
              <a:rPr lang="en-US" baseline="0" dirty="0" smtClean="0"/>
              <a:t> of various sizes. [CLICK] Notice, too, the variety of patterns evident at different locations around the edge of the set.  [CLICK] Deeper explorations reveal that the patterns build on each other to produce novel patterns at different scales and locations.  This novelty is a primary reason why I’ve chosen the Mandelbrot set for our metaphor.</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Speaking of which, it’s time to start developing our metaphor for the spiritual journey.  There</a:t>
            </a:r>
            <a:r>
              <a:rPr lang="en-US" baseline="0" dirty="0" smtClean="0"/>
              <a:t> are three key elements involved in the metaphor, and the first of these is time.  Time will be represented by the iterative bands that surround the exterior of the Mandelbrot set. </a:t>
            </a:r>
            <a:r>
              <a:rPr lang="en-US" i="0" baseline="0" dirty="0" smtClean="0"/>
              <a:t>Here are the first five iterative bands;</a:t>
            </a:r>
            <a:r>
              <a:rPr lang="en-US" baseline="0" dirty="0" smtClean="0"/>
              <a:t>. </a:t>
            </a:r>
            <a:r>
              <a:rPr lang="en-US" i="0" baseline="0" dirty="0" smtClean="0"/>
              <a:t>[CLICK] I’m going to change the coloring scheme to make them clearer, zoom in, and draw some more bands. </a:t>
            </a:r>
            <a:r>
              <a:rPr lang="en-US" baseline="0" dirty="0" smtClean="0"/>
              <a:t>These iterative bands are formed by all the points (that is, values of </a:t>
            </a:r>
            <a:r>
              <a:rPr lang="en-US" i="1" baseline="0" dirty="0" smtClean="0"/>
              <a:t>c</a:t>
            </a:r>
            <a:r>
              <a:rPr lang="en-US" i="0" baseline="0" dirty="0" smtClean="0"/>
              <a:t>) which take the same number of iterations for z to grow large. For the purpose of our metaphor, we can think of each iterative band as representing a moment in time, [CLICK] and the passage of time for the individual will be represented by an arrow traversing the bands as shown here, always in the direction from lower iterations to higher</a:t>
            </a:r>
            <a:r>
              <a:rPr lang="en-US" baseline="0" dirty="0" smtClean="0"/>
              <a:t>. </a:t>
            </a:r>
            <a:r>
              <a:rPr lang="en-US" i="0" baseline="0" dirty="0" smtClean="0"/>
              <a:t>The bands become thinner and more detailed as we move towards the edge of the set, but we will magnify as we proceed.  </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we increase the iterations, [CLICK] we get more iterative bands, and they start getting pinched in more and more places.  The parts that aren’t pinched form the second element of our metaphor, we’ll refer to these </a:t>
            </a:r>
            <a:r>
              <a:rPr lang="en-US" baseline="0" dirty="0" err="1" smtClean="0"/>
              <a:t>unpinched</a:t>
            </a:r>
            <a:r>
              <a:rPr lang="en-US" baseline="0" dirty="0" smtClean="0"/>
              <a:t> sections as </a:t>
            </a:r>
            <a:r>
              <a:rPr lang="en-US" i="1" baseline="0" dirty="0" smtClean="0"/>
              <a:t>apparent paths, </a:t>
            </a:r>
            <a:r>
              <a:rPr lang="en-US" i="0" baseline="0" dirty="0" smtClean="0"/>
              <a:t>or just </a:t>
            </a:r>
            <a:r>
              <a:rPr lang="en-US" i="1" baseline="0" dirty="0" smtClean="0"/>
              <a:t>paths</a:t>
            </a:r>
            <a:r>
              <a:rPr lang="en-US" i="0" baseline="0" dirty="0" smtClean="0"/>
              <a:t>.  [CLICK] I’m going to zoom in and use my mouse to trace a few of the paths in this image.  These </a:t>
            </a:r>
            <a:r>
              <a:rPr lang="en-US" i="1" baseline="0" dirty="0" smtClean="0"/>
              <a:t>apparent paths</a:t>
            </a:r>
            <a:r>
              <a:rPr lang="en-US" i="0" baseline="0" dirty="0" smtClean="0"/>
              <a:t> will represent </a:t>
            </a:r>
            <a:r>
              <a:rPr lang="en-US" baseline="0" dirty="0" smtClean="0"/>
              <a:t>paths one can take on one’s spiritual journey. If you enjoy hiking in the mountains, it may help to imagine</a:t>
            </a:r>
            <a:r>
              <a:rPr lang="en-US" i="0" baseline="0" dirty="0" smtClean="0"/>
              <a:t> the iterative bands as contours on a topographic map, and the paths as the relatively flat valley portions highlighted here. Alternatively some people say these paths remind them of tree branches. </a:t>
            </a:r>
            <a:r>
              <a:rPr lang="en-US" baseline="0" dirty="0" smtClean="0"/>
              <a:t>In our metaphor, the branching of the paths will represent different choices available during the spiritual journey.  Furthermore, the relative width and steepness of a path will represent the amount of willful effort required to traverse it.  We’ll unpack these ideas a bit more in a moment.</a:t>
            </a:r>
            <a:endParaRPr lang="en-US" dirty="0" smtClean="0"/>
          </a:p>
          <a:p>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last element needed</a:t>
            </a:r>
            <a:r>
              <a:rPr lang="en-US" baseline="0" dirty="0" smtClean="0"/>
              <a:t> for our metaphor is a representation for the Divine.  In our metaphor, the Divine is represented by all the points in the Mandelbrot set, [CLICK] including mini-</a:t>
            </a:r>
            <a:r>
              <a:rPr lang="en-US" baseline="0" dirty="0" err="1" smtClean="0"/>
              <a:t>brots</a:t>
            </a:r>
            <a:r>
              <a:rPr lang="en-US" baseline="0" dirty="0" smtClean="0"/>
              <a:t> like the small one visible here. In our explorations, we’ll find that there are many places [CLICK] where a mini-</a:t>
            </a:r>
            <a:r>
              <a:rPr lang="en-US" baseline="0" dirty="0" err="1" smtClean="0"/>
              <a:t>brot</a:t>
            </a:r>
            <a:r>
              <a:rPr lang="en-US" baseline="0" dirty="0" smtClean="0"/>
              <a:t> is not visible, because most of the mini-</a:t>
            </a:r>
            <a:r>
              <a:rPr lang="en-US" baseline="0" dirty="0" err="1" smtClean="0"/>
              <a:t>brots</a:t>
            </a:r>
            <a:r>
              <a:rPr lang="en-US" baseline="0" dirty="0" smtClean="0"/>
              <a:t> are too tiny to be rendered visible at any given magnification.  When no mini-</a:t>
            </a:r>
            <a:r>
              <a:rPr lang="en-US" baseline="0" dirty="0" err="1" smtClean="0"/>
              <a:t>brot</a:t>
            </a:r>
            <a:r>
              <a:rPr lang="en-US" baseline="0" dirty="0" smtClean="0"/>
              <a:t> is visible, it will be like a time when God’s presence is weakly felt in one’s journey.  If we continue to zoom in [CLICK] and a mini-</a:t>
            </a:r>
            <a:r>
              <a:rPr lang="en-US" baseline="0" dirty="0" err="1" smtClean="0"/>
              <a:t>brot</a:t>
            </a:r>
            <a:r>
              <a:rPr lang="en-US" baseline="0" dirty="0" smtClean="0"/>
              <a:t> appears, this will be like coming into the presence of the Divine.</a:t>
            </a:r>
            <a:endParaRPr lang="en-US" dirty="0"/>
          </a:p>
        </p:txBody>
      </p:sp>
      <p:sp>
        <p:nvSpPr>
          <p:cNvPr id="4" name="Slide Number Placeholder 3"/>
          <p:cNvSpPr>
            <a:spLocks noGrp="1"/>
          </p:cNvSpPr>
          <p:nvPr>
            <p:ph type="sldNum" sz="quarter" idx="10"/>
          </p:nvPr>
        </p:nvSpPr>
        <p:spPr/>
        <p:txBody>
          <a:bodyPr/>
          <a:lstStyle/>
          <a:p>
            <a:fld id="{B0055E4C-A5A6-4FB9-92E0-884AD712857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B939BD3-E3A9-4BB1-BBB8-68049CFB6880}"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939BD3-E3A9-4BB1-BBB8-68049CFB6880}"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939BD3-E3A9-4BB1-BBB8-68049CFB6880}"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3433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9B939BD3-E3A9-4BB1-BBB8-68049CFB6880}"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939BD3-E3A9-4BB1-BBB8-68049CFB6880}"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939BD3-E3A9-4BB1-BBB8-68049CFB6880}"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B939BD3-E3A9-4BB1-BBB8-68049CFB6880}" type="datetimeFigureOut">
              <a:rPr lang="en-US" smtClean="0"/>
              <a:pPr/>
              <a:t>9/6/2011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B939BD3-E3A9-4BB1-BBB8-68049CFB6880}" type="datetimeFigureOut">
              <a:rPr lang="en-US" smtClean="0"/>
              <a:pPr/>
              <a:t>9/6/2011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39BD3-E3A9-4BB1-BBB8-68049CFB6880}" type="datetimeFigureOut">
              <a:rPr lang="en-US" smtClean="0"/>
              <a:pPr/>
              <a:t>9/6/2011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39BD3-E3A9-4BB1-BBB8-68049CFB6880}"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939BD3-E3A9-4BB1-BBB8-68049CFB6880}"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4E66B2-06E6-464A-9926-7DD6EF7330E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39BD3-E3A9-4BB1-BBB8-68049CFB6880}" type="datetimeFigureOut">
              <a:rPr lang="en-US" smtClean="0"/>
              <a:pPr/>
              <a:t>9/6/2011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E66B2-06E6-464A-9926-7DD6EF7330E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file:///C:\Users\Jason\Documents\Projects\Fractal%20Theory\ASA_2011\_FINAL2CONF\Approach1.wmv" TargetMode="Externa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file:///C:\Users\Jason\Documents\Projects\Fractal%20Theory\ASA_2011\_FINAL2CONF\Approach2.wmv" TargetMode="Externa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file:///C:\Users\Jason\Documents\Projects\Fractal%20Theory\ASA_2011\_FINAL2CONF\Approach3.wmv" TargetMode="Externa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7"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8" Type="http://schemas.openxmlformats.org/officeDocument/2006/relationships/image" Target="../media/image14.gif"/><Relationship Id="rId13" Type="http://schemas.openxmlformats.org/officeDocument/2006/relationships/image" Target="../media/image19.gif"/><Relationship Id="rId3" Type="http://schemas.openxmlformats.org/officeDocument/2006/relationships/image" Target="../media/image9.gif"/><Relationship Id="rId7" Type="http://schemas.openxmlformats.org/officeDocument/2006/relationships/image" Target="../media/image13.gif"/><Relationship Id="rId12" Type="http://schemas.openxmlformats.org/officeDocument/2006/relationships/image" Target="../media/image18.gif"/><Relationship Id="rId2" Type="http://schemas.openxmlformats.org/officeDocument/2006/relationships/notesSlide" Target="../notesSlides/notesSlide7.xml"/><Relationship Id="rId16" Type="http://schemas.openxmlformats.org/officeDocument/2006/relationships/image" Target="../media/image22.gif"/><Relationship Id="rId1" Type="http://schemas.openxmlformats.org/officeDocument/2006/relationships/slideLayout" Target="../slideLayouts/slideLayout2.xml"/><Relationship Id="rId6" Type="http://schemas.openxmlformats.org/officeDocument/2006/relationships/image" Target="../media/image12.gif"/><Relationship Id="rId11" Type="http://schemas.openxmlformats.org/officeDocument/2006/relationships/image" Target="../media/image17.gif"/><Relationship Id="rId5" Type="http://schemas.openxmlformats.org/officeDocument/2006/relationships/image" Target="../media/image11.gif"/><Relationship Id="rId15" Type="http://schemas.openxmlformats.org/officeDocument/2006/relationships/image" Target="../media/image21.gif"/><Relationship Id="rId10" Type="http://schemas.openxmlformats.org/officeDocument/2006/relationships/image" Target="../media/image16.gif"/><Relationship Id="rId4" Type="http://schemas.openxmlformats.org/officeDocument/2006/relationships/image" Target="../media/image10.gif"/><Relationship Id="rId9" Type="http://schemas.openxmlformats.org/officeDocument/2006/relationships/image" Target="../media/image15.gif"/><Relationship Id="rId14" Type="http://schemas.openxmlformats.org/officeDocument/2006/relationships/image" Target="../media/image20.gif"/></Relationships>
</file>

<file path=ppt/slides/_rels/slide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4.gif"/><Relationship Id="rId4" Type="http://schemas.openxmlformats.org/officeDocument/2006/relationships/image" Target="../media/image23.gif"/></Relationships>
</file>

<file path=ppt/slides/_rels/slide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gif"/><Relationship Id="rId4" Type="http://schemas.openxmlformats.org/officeDocument/2006/relationships/image" Target="../media/image2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Fractal Nature of the Spiritual Journey</a:t>
            </a:r>
            <a:endParaRPr lang="en-US" dirty="0"/>
          </a:p>
        </p:txBody>
      </p:sp>
      <p:sp>
        <p:nvSpPr>
          <p:cNvPr id="3" name="Subtitle 2"/>
          <p:cNvSpPr>
            <a:spLocks noGrp="1"/>
          </p:cNvSpPr>
          <p:nvPr>
            <p:ph type="subTitle" idx="1"/>
          </p:nvPr>
        </p:nvSpPr>
        <p:spPr/>
        <p:txBody>
          <a:bodyPr/>
          <a:lstStyle/>
          <a:p>
            <a:r>
              <a:rPr lang="en-US" dirty="0" smtClean="0"/>
              <a:t>A Metaphor</a:t>
            </a:r>
          </a:p>
          <a:p>
            <a:r>
              <a:rPr lang="en-US" i="1" dirty="0" smtClean="0"/>
              <a:t>Jason Hine</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Metaphor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spiritual journey resembles a course one might take along the apparent paths that lead toward the edge of the Mandelbrot set.</a:t>
            </a:r>
          </a:p>
          <a:p>
            <a:r>
              <a:rPr lang="en-US" dirty="0" smtClean="0"/>
              <a:t>Supporting elements:</a:t>
            </a:r>
          </a:p>
          <a:p>
            <a:pPr lvl="1"/>
            <a:r>
              <a:rPr lang="en-US" dirty="0" smtClean="0"/>
              <a:t>The progression of iterative  bands represents the passage of time.</a:t>
            </a:r>
          </a:p>
          <a:p>
            <a:pPr lvl="1"/>
            <a:r>
              <a:rPr lang="en-US" dirty="0" smtClean="0"/>
              <a:t>The apparent paths represent spiritual pathways; branching represents choices.</a:t>
            </a:r>
          </a:p>
          <a:p>
            <a:pPr lvl="1"/>
            <a:r>
              <a:rPr lang="en-US" dirty="0" smtClean="0"/>
              <a:t>The interior of the Mandelbrot set represents the Divine.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Basic Approaches to</a:t>
            </a:r>
            <a:br>
              <a:rPr lang="en-US" dirty="0" smtClean="0"/>
            </a:br>
            <a:r>
              <a:rPr lang="en-US" dirty="0" smtClean="0"/>
              <a:t>the Spiritual Journey</a:t>
            </a:r>
            <a:endParaRPr lang="en-US" dirty="0"/>
          </a:p>
        </p:txBody>
      </p:sp>
      <p:sp>
        <p:nvSpPr>
          <p:cNvPr id="3" name="Content Placeholder 2"/>
          <p:cNvSpPr>
            <a:spLocks noGrp="1"/>
          </p:cNvSpPr>
          <p:nvPr>
            <p:ph idx="1"/>
          </p:nvPr>
        </p:nvSpPr>
        <p:spPr/>
        <p:txBody>
          <a:bodyPr>
            <a:normAutofit/>
          </a:bodyPr>
          <a:lstStyle/>
          <a:p>
            <a:pPr>
              <a:buNone/>
            </a:pPr>
            <a:r>
              <a:rPr lang="en-US" dirty="0" smtClean="0"/>
              <a:t>Goal: Draw close to (encounter, know, love, worship, enjoy) the Divine.</a:t>
            </a:r>
            <a:br>
              <a:rPr lang="en-US" dirty="0" smtClean="0"/>
            </a:br>
            <a:endParaRPr lang="en-US" dirty="0" smtClean="0"/>
          </a:p>
          <a:p>
            <a:r>
              <a:rPr lang="en-US" dirty="0" smtClean="0"/>
              <a:t>Approach #1: The Broad Way</a:t>
            </a:r>
          </a:p>
          <a:p>
            <a:r>
              <a:rPr lang="en-US" dirty="0" smtClean="0"/>
              <a:t>Approach #2: The Way of Rules</a:t>
            </a:r>
          </a:p>
          <a:p>
            <a:r>
              <a:rPr lang="en-US" dirty="0" smtClean="0"/>
              <a:t>Approach #3: Guided by the Divine</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#1: The Broad Way</a:t>
            </a:r>
            <a:endParaRPr lang="en-US" dirty="0"/>
          </a:p>
        </p:txBody>
      </p:sp>
      <p:sp>
        <p:nvSpPr>
          <p:cNvPr id="4" name="TextBox 3"/>
          <p:cNvSpPr txBox="1"/>
          <p:nvPr/>
        </p:nvSpPr>
        <p:spPr>
          <a:xfrm>
            <a:off x="228600" y="1524000"/>
            <a:ext cx="2438400" cy="2308324"/>
          </a:xfrm>
          <a:prstGeom prst="rect">
            <a:avLst/>
          </a:prstGeom>
          <a:noFill/>
        </p:spPr>
        <p:txBody>
          <a:bodyPr wrap="square" rtlCol="0">
            <a:spAutoFit/>
          </a:bodyPr>
          <a:lstStyle/>
          <a:p>
            <a:pPr>
              <a:buFont typeface="Arial" pitchFamily="34" charset="0"/>
              <a:buChar char="•"/>
            </a:pPr>
            <a:r>
              <a:rPr lang="en-US" dirty="0" smtClean="0"/>
              <a:t> Jesus’ “wide gate”</a:t>
            </a:r>
            <a:br>
              <a:rPr lang="en-US" dirty="0" smtClean="0"/>
            </a:br>
            <a:r>
              <a:rPr lang="en-US" dirty="0" smtClean="0"/>
              <a:t>   - many take it :: easier </a:t>
            </a:r>
            <a:br>
              <a:rPr lang="en-US" dirty="0" smtClean="0"/>
            </a:br>
            <a:r>
              <a:rPr lang="en-US" dirty="0" smtClean="0"/>
              <a:t>   - destruction:: no God</a:t>
            </a:r>
            <a:br>
              <a:rPr lang="en-US" dirty="0" smtClean="0"/>
            </a:br>
            <a:endParaRPr lang="en-US" dirty="0" smtClean="0"/>
          </a:p>
          <a:p>
            <a:pPr>
              <a:buFont typeface="Arial" pitchFamily="34" charset="0"/>
              <a:buChar char="•"/>
            </a:pPr>
            <a:r>
              <a:rPr lang="en-US" dirty="0" smtClean="0"/>
              <a:t> Broad path</a:t>
            </a:r>
            <a:r>
              <a:rPr lang="en-US" dirty="0"/>
              <a:t/>
            </a:r>
            <a:br>
              <a:rPr lang="en-US" dirty="0"/>
            </a:br>
            <a:r>
              <a:rPr lang="en-US" dirty="0" smtClean="0"/>
              <a:t>   - endless spiral</a:t>
            </a:r>
            <a:br>
              <a:rPr lang="en-US" dirty="0" smtClean="0"/>
            </a:br>
            <a:r>
              <a:rPr lang="en-US" dirty="0" smtClean="0"/>
              <a:t>   - moving away from</a:t>
            </a:r>
            <a:br>
              <a:rPr lang="en-US" dirty="0" smtClean="0"/>
            </a:br>
            <a:r>
              <a:rPr lang="en-US" dirty="0" smtClean="0"/>
              <a:t>     finding a mini-</a:t>
            </a:r>
            <a:r>
              <a:rPr lang="en-US" dirty="0" err="1" smtClean="0"/>
              <a:t>brot</a:t>
            </a:r>
            <a:endParaRPr lang="en-US" dirty="0" smtClean="0"/>
          </a:p>
        </p:txBody>
      </p:sp>
      <p:pic>
        <p:nvPicPr>
          <p:cNvPr id="5" name="Approach1.wmv">
            <a:hlinkClick r:id="" action="ppaction://media"/>
          </p:cNvPr>
          <p:cNvPicPr>
            <a:picLocks noRot="1" noChangeAspect="1"/>
          </p:cNvPicPr>
          <p:nvPr>
            <a:videoFile r:link="rId1"/>
          </p:nvPr>
        </p:nvPicPr>
        <p:blipFill>
          <a:blip r:embed="rId4" cstate="print"/>
          <a:stretch>
            <a:fillRect/>
          </a:stretch>
        </p:blipFill>
        <p:spPr>
          <a:xfrm>
            <a:off x="2667000" y="1295400"/>
            <a:ext cx="6324600" cy="421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#2: The Way of Rules</a:t>
            </a:r>
            <a:endParaRPr lang="en-US" dirty="0"/>
          </a:p>
        </p:txBody>
      </p:sp>
      <p:sp>
        <p:nvSpPr>
          <p:cNvPr id="4" name="TextBox 3"/>
          <p:cNvSpPr txBox="1"/>
          <p:nvPr/>
        </p:nvSpPr>
        <p:spPr>
          <a:xfrm>
            <a:off x="228600" y="1592282"/>
            <a:ext cx="2819400" cy="2585323"/>
          </a:xfrm>
          <a:prstGeom prst="rect">
            <a:avLst/>
          </a:prstGeom>
          <a:noFill/>
        </p:spPr>
        <p:txBody>
          <a:bodyPr wrap="square" rtlCol="0">
            <a:spAutoFit/>
          </a:bodyPr>
          <a:lstStyle/>
          <a:p>
            <a:pPr>
              <a:buFont typeface="Arial" pitchFamily="34" charset="0"/>
              <a:buChar char="•"/>
            </a:pPr>
            <a:r>
              <a:rPr lang="en-US" dirty="0" smtClean="0"/>
              <a:t> A simple rule:</a:t>
            </a:r>
            <a:br>
              <a:rPr lang="en-US" dirty="0" smtClean="0"/>
            </a:br>
            <a:r>
              <a:rPr lang="en-US" dirty="0" smtClean="0"/>
              <a:t>  - choose the first major path on the right, then the second major path on the left; repeat.</a:t>
            </a:r>
            <a:br>
              <a:rPr lang="en-US" dirty="0" smtClean="0"/>
            </a:br>
            <a:endParaRPr lang="en-US" dirty="0" smtClean="0"/>
          </a:p>
          <a:p>
            <a:pPr>
              <a:buFont typeface="Arial" pitchFamily="34" charset="0"/>
              <a:buChar char="•"/>
            </a:pPr>
            <a:r>
              <a:rPr lang="en-US" dirty="0" smtClean="0"/>
              <a:t> Rules can, at best, provide guidance.</a:t>
            </a:r>
            <a:br>
              <a:rPr lang="en-US" dirty="0" smtClean="0"/>
            </a:br>
            <a:endParaRPr lang="en-US" dirty="0" smtClean="0"/>
          </a:p>
        </p:txBody>
      </p:sp>
      <p:pic>
        <p:nvPicPr>
          <p:cNvPr id="6" name="Approach2.wmv">
            <a:hlinkClick r:id="" action="ppaction://media"/>
          </p:cNvPr>
          <p:cNvPicPr>
            <a:picLocks noRot="1" noChangeAspect="1"/>
          </p:cNvPicPr>
          <p:nvPr>
            <a:videoFile r:link="rId1"/>
          </p:nvPr>
        </p:nvPicPr>
        <p:blipFill>
          <a:blip r:embed="rId4" cstate="print"/>
          <a:stretch>
            <a:fillRect/>
          </a:stretch>
        </p:blipFill>
        <p:spPr>
          <a:xfrm>
            <a:off x="3048000" y="1257300"/>
            <a:ext cx="5943600" cy="44577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 #3: Guided by the Divine </a:t>
            </a:r>
            <a:endParaRPr lang="en-US" dirty="0"/>
          </a:p>
        </p:txBody>
      </p:sp>
      <p:sp>
        <p:nvSpPr>
          <p:cNvPr id="5" name="TextBox 4"/>
          <p:cNvSpPr txBox="1"/>
          <p:nvPr/>
        </p:nvSpPr>
        <p:spPr>
          <a:xfrm>
            <a:off x="152400" y="1524000"/>
            <a:ext cx="3413691" cy="4401205"/>
          </a:xfrm>
          <a:prstGeom prst="rect">
            <a:avLst/>
          </a:prstGeom>
          <a:noFill/>
        </p:spPr>
        <p:txBody>
          <a:bodyPr wrap="none" rtlCol="0">
            <a:spAutoFit/>
          </a:bodyPr>
          <a:lstStyle/>
          <a:p>
            <a:pPr>
              <a:buFont typeface="Arial" pitchFamily="34" charset="0"/>
              <a:buChar char="•"/>
            </a:pPr>
            <a:r>
              <a:rPr lang="en-US" sz="2000" dirty="0" smtClean="0"/>
              <a:t> No specific “rules” per se</a:t>
            </a:r>
          </a:p>
          <a:p>
            <a:pPr>
              <a:buFont typeface="Arial" pitchFamily="34" charset="0"/>
              <a:buChar char="•"/>
            </a:pPr>
            <a:r>
              <a:rPr lang="en-US" sz="2000" dirty="0" smtClean="0"/>
              <a:t> Learn about God’s character</a:t>
            </a:r>
          </a:p>
          <a:p>
            <a:pPr>
              <a:buFont typeface="Arial" pitchFamily="34" charset="0"/>
              <a:buChar char="•"/>
            </a:pPr>
            <a:r>
              <a:rPr lang="en-US" sz="2000" dirty="0" smtClean="0"/>
              <a:t> Recognize what God is doing</a:t>
            </a:r>
          </a:p>
          <a:p>
            <a:pPr>
              <a:buFont typeface="Arial" pitchFamily="34" charset="0"/>
              <a:buChar char="•"/>
            </a:pPr>
            <a:r>
              <a:rPr lang="en-US" sz="2000" dirty="0" smtClean="0"/>
              <a:t> Follow God’s guidance</a:t>
            </a:r>
            <a:br>
              <a:rPr lang="en-US" sz="2000" dirty="0" smtClean="0"/>
            </a:br>
            <a:endParaRPr lang="en-US" sz="2000" dirty="0" smtClean="0"/>
          </a:p>
          <a:p>
            <a:pPr>
              <a:buFont typeface="Arial" pitchFamily="34" charset="0"/>
              <a:buChar char="•"/>
            </a:pPr>
            <a:r>
              <a:rPr lang="en-US" sz="2000" dirty="0" smtClean="0"/>
              <a:t> Can seem counter-productive</a:t>
            </a:r>
            <a:br>
              <a:rPr lang="en-US" sz="2000" dirty="0" smtClean="0"/>
            </a:br>
            <a:r>
              <a:rPr lang="en-US" sz="2000" dirty="0" smtClean="0"/>
              <a:t>   - Bleeding woman vs. Lazarus</a:t>
            </a:r>
            <a:br>
              <a:rPr lang="en-US" sz="2000" dirty="0" smtClean="0"/>
            </a:br>
            <a:endParaRPr lang="en-US" sz="2000" dirty="0" smtClean="0"/>
          </a:p>
          <a:p>
            <a:pPr>
              <a:buFont typeface="Arial" pitchFamily="34" charset="0"/>
              <a:buChar char="•"/>
            </a:pPr>
            <a:r>
              <a:rPr lang="en-US" sz="2000" dirty="0" smtClean="0"/>
              <a:t> Fractal: </a:t>
            </a:r>
          </a:p>
          <a:p>
            <a:pPr lvl="1">
              <a:buFont typeface="Arial" pitchFamily="34" charset="0"/>
              <a:buChar char="•"/>
            </a:pPr>
            <a:r>
              <a:rPr lang="en-US" sz="2000" dirty="0" smtClean="0"/>
              <a:t> Look for symmetry with</a:t>
            </a:r>
            <a:br>
              <a:rPr lang="en-US" sz="2000" dirty="0" smtClean="0"/>
            </a:br>
            <a:r>
              <a:rPr lang="en-US" sz="2000" dirty="0" smtClean="0"/>
              <a:t>   patterns that increase</a:t>
            </a:r>
            <a:br>
              <a:rPr lang="en-US" sz="2000" dirty="0" smtClean="0"/>
            </a:br>
            <a:r>
              <a:rPr lang="en-US" sz="2000" dirty="0" smtClean="0"/>
              <a:t>   geometrically</a:t>
            </a:r>
          </a:p>
          <a:p>
            <a:pPr lvl="1">
              <a:buFont typeface="Arial" pitchFamily="34" charset="0"/>
              <a:buChar char="•"/>
            </a:pPr>
            <a:r>
              <a:rPr lang="en-US" sz="2000" dirty="0" smtClean="0"/>
              <a:t> Use patterns + intuition</a:t>
            </a:r>
            <a:br>
              <a:rPr lang="en-US" sz="2000" dirty="0" smtClean="0"/>
            </a:br>
            <a:r>
              <a:rPr lang="en-US" sz="2000" dirty="0" smtClean="0"/>
              <a:t>   to guide navigation</a:t>
            </a:r>
          </a:p>
        </p:txBody>
      </p:sp>
      <p:pic>
        <p:nvPicPr>
          <p:cNvPr id="7" name="Approach3.wmv">
            <a:hlinkClick r:id="" action="ppaction://media"/>
          </p:cNvPr>
          <p:cNvPicPr>
            <a:picLocks noRot="1" noChangeAspect="1"/>
          </p:cNvPicPr>
          <p:nvPr>
            <a:videoFile r:link="rId1"/>
          </p:nvPr>
        </p:nvPicPr>
        <p:blipFill>
          <a:blip r:embed="rId4" cstate="print"/>
          <a:stretch>
            <a:fillRect/>
          </a:stretch>
        </p:blipFill>
        <p:spPr>
          <a:xfrm>
            <a:off x="3581400" y="1295400"/>
            <a:ext cx="5410200" cy="3606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Fractal Descriptions </a:t>
            </a:r>
            <a:br>
              <a:rPr lang="en-US" dirty="0" smtClean="0"/>
            </a:br>
            <a:r>
              <a:rPr lang="en-US" dirty="0" smtClean="0"/>
              <a:t>of Spiritual Concepts</a:t>
            </a:r>
            <a:endParaRPr lang="en-US" dirty="0"/>
          </a:p>
        </p:txBody>
      </p:sp>
      <p:sp>
        <p:nvSpPr>
          <p:cNvPr id="4" name="Rectangle 3"/>
          <p:cNvSpPr/>
          <p:nvPr/>
        </p:nvSpPr>
        <p:spPr>
          <a:xfrm>
            <a:off x="875431" y="2173069"/>
            <a:ext cx="1772360" cy="70788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r"/>
            <a:r>
              <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a:t>
            </a:r>
            <a:r>
              <a:rPr lang="en-US" sz="40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ope</a:t>
            </a:r>
            <a:endParaRPr lang="en-US" sz="4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Rectangle 4"/>
          <p:cNvSpPr/>
          <p:nvPr/>
        </p:nvSpPr>
        <p:spPr>
          <a:xfrm>
            <a:off x="0" y="3239869"/>
            <a:ext cx="2647791" cy="707886"/>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r"/>
            <a:r>
              <a:rPr lang="en-US" sz="4000" b="1" dirty="0">
                <a:ln/>
                <a:solidFill>
                  <a:schemeClr val="accent5">
                    <a:tint val="50000"/>
                    <a:satMod val="180000"/>
                  </a:schemeClr>
                </a:solidFill>
              </a:rPr>
              <a:t>f</a:t>
            </a:r>
            <a:r>
              <a:rPr lang="en-US" sz="4000" b="1" cap="none" spc="0" dirty="0" smtClean="0">
                <a:ln/>
                <a:solidFill>
                  <a:schemeClr val="accent5">
                    <a:tint val="50000"/>
                    <a:satMod val="180000"/>
                  </a:schemeClr>
                </a:solidFill>
                <a:effectLst/>
              </a:rPr>
              <a:t>ree will</a:t>
            </a:r>
            <a:endParaRPr lang="en-US" sz="4000" b="1" cap="none" spc="0" dirty="0">
              <a:ln/>
              <a:solidFill>
                <a:schemeClr val="accent5">
                  <a:tint val="50000"/>
                  <a:satMod val="180000"/>
                </a:schemeClr>
              </a:solidFill>
              <a:effectLst/>
            </a:endParaRPr>
          </a:p>
        </p:txBody>
      </p:sp>
      <p:sp>
        <p:nvSpPr>
          <p:cNvPr id="6" name="Rectangle 5"/>
          <p:cNvSpPr/>
          <p:nvPr/>
        </p:nvSpPr>
        <p:spPr>
          <a:xfrm>
            <a:off x="1008100" y="4245114"/>
            <a:ext cx="1639691" cy="707886"/>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r"/>
            <a:r>
              <a:rPr lang="en-US" sz="4000" b="1" dirty="0" smtClean="0">
                <a:ln w="50800"/>
                <a:solidFill>
                  <a:schemeClr val="bg1">
                    <a:shade val="50000"/>
                  </a:schemeClr>
                </a:solidFill>
              </a:rPr>
              <a:t>sin</a:t>
            </a:r>
            <a:endParaRPr lang="en-US" sz="4000" b="1" cap="none" spc="0" dirty="0">
              <a:ln w="50800"/>
              <a:solidFill>
                <a:schemeClr val="bg1">
                  <a:shade val="50000"/>
                </a:schemeClr>
              </a:solidFill>
              <a:effectLst/>
            </a:endParaRPr>
          </a:p>
        </p:txBody>
      </p:sp>
      <p:sp>
        <p:nvSpPr>
          <p:cNvPr id="8" name="TextBox 7"/>
          <p:cNvSpPr txBox="1"/>
          <p:nvPr/>
        </p:nvSpPr>
        <p:spPr>
          <a:xfrm>
            <a:off x="2819400" y="2187714"/>
            <a:ext cx="5715000" cy="830997"/>
          </a:xfrm>
          <a:prstGeom prst="rect">
            <a:avLst/>
          </a:prstGeom>
          <a:noFill/>
        </p:spPr>
        <p:txBody>
          <a:bodyPr wrap="square" rtlCol="0">
            <a:spAutoFit/>
          </a:bodyPr>
          <a:lstStyle/>
          <a:p>
            <a:r>
              <a:rPr lang="en-US" sz="2400" dirty="0" smtClean="0"/>
              <a:t>No matter how badly lost we’ve become, it’s possible that a mini-</a:t>
            </a:r>
            <a:r>
              <a:rPr lang="en-US" sz="2400" dirty="0" err="1" smtClean="0"/>
              <a:t>brot</a:t>
            </a:r>
            <a:r>
              <a:rPr lang="en-US" sz="2400" dirty="0" smtClean="0"/>
              <a:t> may be just ahead. </a:t>
            </a:r>
            <a:endParaRPr lang="en-US" sz="2400" dirty="0"/>
          </a:p>
        </p:txBody>
      </p:sp>
      <p:sp>
        <p:nvSpPr>
          <p:cNvPr id="9" name="TextBox 8"/>
          <p:cNvSpPr txBox="1"/>
          <p:nvPr/>
        </p:nvSpPr>
        <p:spPr>
          <a:xfrm>
            <a:off x="2819400" y="3200400"/>
            <a:ext cx="5715000" cy="830997"/>
          </a:xfrm>
          <a:prstGeom prst="rect">
            <a:avLst/>
          </a:prstGeom>
          <a:noFill/>
        </p:spPr>
        <p:txBody>
          <a:bodyPr wrap="square" rtlCol="0">
            <a:spAutoFit/>
          </a:bodyPr>
          <a:lstStyle/>
          <a:p>
            <a:r>
              <a:rPr lang="en-US" sz="2400" dirty="0" smtClean="0"/>
              <a:t>Choices abound, although some paths will be easier to choose than others. </a:t>
            </a:r>
            <a:endParaRPr lang="en-US" sz="2400" dirty="0"/>
          </a:p>
        </p:txBody>
      </p:sp>
      <p:sp>
        <p:nvSpPr>
          <p:cNvPr id="10" name="TextBox 9"/>
          <p:cNvSpPr txBox="1"/>
          <p:nvPr/>
        </p:nvSpPr>
        <p:spPr>
          <a:xfrm>
            <a:off x="2819400" y="4245114"/>
            <a:ext cx="5715000" cy="830997"/>
          </a:xfrm>
          <a:prstGeom prst="rect">
            <a:avLst/>
          </a:prstGeom>
          <a:noFill/>
        </p:spPr>
        <p:txBody>
          <a:bodyPr wrap="square" rtlCol="0">
            <a:spAutoFit/>
          </a:bodyPr>
          <a:lstStyle/>
          <a:p>
            <a:r>
              <a:rPr lang="en-US" sz="2400" dirty="0" smtClean="0"/>
              <a:t>To “miss the mark” is to choose paths that do not lead toward a mini-</a:t>
            </a:r>
            <a:r>
              <a:rPr lang="en-US" sz="2400" dirty="0" err="1" smtClean="0"/>
              <a:t>brot</a:t>
            </a:r>
            <a:r>
              <a:rPr lang="en-US" sz="2400" dirty="0" smtClean="0"/>
              <a:t> encounter. </a:t>
            </a:r>
            <a:endParaRPr lang="en-US" sz="2400" dirty="0"/>
          </a:p>
        </p:txBody>
      </p:sp>
      <p:sp>
        <p:nvSpPr>
          <p:cNvPr id="11" name="Rectangle 10"/>
          <p:cNvSpPr/>
          <p:nvPr/>
        </p:nvSpPr>
        <p:spPr>
          <a:xfrm>
            <a:off x="4325942" y="5449669"/>
            <a:ext cx="1846258" cy="646331"/>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cap="none" spc="0" dirty="0" smtClean="0">
                <a:ln/>
                <a:solidFill>
                  <a:schemeClr val="accent3"/>
                </a:solidFill>
                <a:effectLst/>
              </a:rPr>
              <a:t>grace?</a:t>
            </a:r>
            <a:endParaRPr lang="en-US" sz="3600" b="1" cap="none" spc="0" dirty="0">
              <a:ln/>
              <a:solidFill>
                <a:schemeClr val="accent3"/>
              </a:solidFill>
              <a:effectLst/>
            </a:endParaRPr>
          </a:p>
        </p:txBody>
      </p:sp>
      <p:sp>
        <p:nvSpPr>
          <p:cNvPr id="12" name="Rectangle 11"/>
          <p:cNvSpPr/>
          <p:nvPr/>
        </p:nvSpPr>
        <p:spPr>
          <a:xfrm>
            <a:off x="2590800" y="5449669"/>
            <a:ext cx="1564063" cy="646331"/>
          </a:xfrm>
          <a:prstGeom prst="rect">
            <a:avLst/>
          </a:prstGeom>
          <a:noFill/>
        </p:spPr>
        <p:txBody>
          <a:bodyPr wrap="square" lIns="91440" tIns="45720" rIns="91440" bIns="45720">
            <a:spAutoFit/>
          </a:bodyPr>
          <a:lstStyle/>
          <a:p>
            <a:pPr algn="r"/>
            <a:r>
              <a:rPr lang="en-US" sz="3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love?</a:t>
            </a:r>
            <a:endParaRPr lang="en-US"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Bottom)">
                                      <p:cBhvr>
                                        <p:cTn id="16" dur="1000"/>
                                        <p:tgtEl>
                                          <p:spTgt spid="5"/>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1000"/>
                                        <p:tgtEl>
                                          <p:spTgt spid="6"/>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idx="1"/>
          </p:nvPr>
        </p:nvSpPr>
        <p:spPr/>
        <p:txBody>
          <a:bodyPr/>
          <a:lstStyle/>
          <a:p>
            <a:r>
              <a:rPr lang="en-US" dirty="0" smtClean="0"/>
              <a:t>Simple representations for time, effort, etc.</a:t>
            </a:r>
          </a:p>
          <a:p>
            <a:r>
              <a:rPr lang="en-US" dirty="0" smtClean="0"/>
              <a:t>Limited by Mandelbrot set</a:t>
            </a:r>
          </a:p>
          <a:p>
            <a:pPr lvl="1"/>
            <a:r>
              <a:rPr lang="en-US" dirty="0" smtClean="0"/>
              <a:t>Insufficient complexity</a:t>
            </a:r>
          </a:p>
          <a:p>
            <a:pPr lvl="1"/>
            <a:r>
              <a:rPr lang="en-US" dirty="0" smtClean="0"/>
              <a:t>Deterministic equation</a:t>
            </a:r>
          </a:p>
          <a:p>
            <a:r>
              <a:rPr lang="en-US" dirty="0" smtClean="0"/>
              <a:t>Influence of external events?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1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remarks</a:t>
            </a:r>
            <a:endParaRPr lang="en-US" dirty="0"/>
          </a:p>
        </p:txBody>
      </p:sp>
      <p:sp>
        <p:nvSpPr>
          <p:cNvPr id="3" name="Content Placeholder 2"/>
          <p:cNvSpPr>
            <a:spLocks noGrp="1"/>
          </p:cNvSpPr>
          <p:nvPr>
            <p:ph idx="1"/>
          </p:nvPr>
        </p:nvSpPr>
        <p:spPr>
          <a:xfrm>
            <a:off x="381000" y="1600201"/>
            <a:ext cx="8305800" cy="3276600"/>
          </a:xfrm>
        </p:spPr>
        <p:txBody>
          <a:bodyPr>
            <a:normAutofit/>
          </a:bodyPr>
          <a:lstStyle/>
          <a:p>
            <a:r>
              <a:rPr lang="en-US" sz="2800" dirty="0" smtClean="0"/>
              <a:t>A fractal metaphor for the spiritual journey</a:t>
            </a:r>
          </a:p>
          <a:p>
            <a:r>
              <a:rPr lang="en-US" sz="2800" dirty="0" smtClean="0"/>
              <a:t>Ideas for further investigation</a:t>
            </a:r>
          </a:p>
          <a:p>
            <a:pPr lvl="1"/>
            <a:r>
              <a:rPr lang="en-US" sz="2400" dirty="0" smtClean="0"/>
              <a:t>Apply spatial analysis techniques</a:t>
            </a:r>
          </a:p>
          <a:p>
            <a:pPr lvl="1"/>
            <a:r>
              <a:rPr lang="en-US" sz="2400" dirty="0" smtClean="0"/>
              <a:t>Explore the nuances of different approaches</a:t>
            </a:r>
          </a:p>
          <a:p>
            <a:pPr lvl="1"/>
            <a:r>
              <a:rPr lang="en-US" sz="2400" dirty="0" smtClean="0"/>
              <a:t>Test as a model?</a:t>
            </a:r>
          </a:p>
          <a:p>
            <a:r>
              <a:rPr lang="en-US" sz="2800" dirty="0" smtClean="0"/>
              <a:t>Consider from your journey’s perspective</a:t>
            </a:r>
            <a:endParaRPr lang="en-US" sz="2800" dirty="0"/>
          </a:p>
        </p:txBody>
      </p:sp>
      <p:pic>
        <p:nvPicPr>
          <p:cNvPr id="2050" name="Picture 2"/>
          <p:cNvPicPr>
            <a:picLocks noChangeAspect="1" noChangeArrowheads="1"/>
          </p:cNvPicPr>
          <p:nvPr/>
        </p:nvPicPr>
        <p:blipFill>
          <a:blip r:embed="rId3" cstate="print"/>
          <a:srcRect/>
          <a:stretch>
            <a:fillRect/>
          </a:stretch>
        </p:blipFill>
        <p:spPr bwMode="auto">
          <a:xfrm>
            <a:off x="257175" y="4648200"/>
            <a:ext cx="5915025" cy="1952625"/>
          </a:xfrm>
          <a:prstGeom prst="rect">
            <a:avLst/>
          </a:prstGeom>
          <a:ln>
            <a:noFill/>
          </a:ln>
          <a:effectLst>
            <a:softEdge rad="112500"/>
          </a:effectLst>
        </p:spPr>
      </p:pic>
      <p:pic>
        <p:nvPicPr>
          <p:cNvPr id="2052" name="Picture 4" descr="C:\Users\Jason\Documents\Projects\With Carlson\ASA_2011\Images\ConcludingFractal.jpg"/>
          <p:cNvPicPr>
            <a:picLocks noChangeAspect="1" noChangeArrowheads="1"/>
          </p:cNvPicPr>
          <p:nvPr/>
        </p:nvPicPr>
        <p:blipFill>
          <a:blip r:embed="rId4" cstate="print"/>
          <a:srcRect/>
          <a:stretch>
            <a:fillRect/>
          </a:stretch>
        </p:blipFill>
        <p:spPr bwMode="auto">
          <a:xfrm>
            <a:off x="5534025" y="4724400"/>
            <a:ext cx="3457575" cy="190439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3000"/>
                                        <p:tgtEl>
                                          <p:spTgt spid="205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2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3733800"/>
          </a:xfrm>
        </p:spPr>
        <p:txBody>
          <a:bodyPr>
            <a:normAutofit/>
          </a:bodyPr>
          <a:lstStyle/>
          <a:p>
            <a:r>
              <a:rPr lang="en-US" i="1" dirty="0" smtClean="0">
                <a:solidFill>
                  <a:schemeClr val="bg1">
                    <a:lumMod val="50000"/>
                  </a:schemeClr>
                </a:solidFill>
              </a:rPr>
              <a:t>The Fractal Nature of the Spiritual Journey – A Metaphor</a:t>
            </a:r>
            <a:r>
              <a:rPr lang="en-US" dirty="0" smtClean="0"/>
              <a:t/>
            </a:r>
            <a:br>
              <a:rPr lang="en-US" dirty="0" smtClean="0"/>
            </a:br>
            <a:r>
              <a:rPr lang="en-US" dirty="0" smtClean="0"/>
              <a:t/>
            </a:r>
            <a:br>
              <a:rPr lang="en-US" dirty="0" smtClean="0"/>
            </a:br>
            <a:r>
              <a:rPr lang="en-US" dirty="0" smtClean="0"/>
              <a:t/>
            </a:r>
            <a:br>
              <a:rPr lang="en-US" dirty="0" smtClean="0"/>
            </a:br>
            <a:r>
              <a:rPr lang="en-US" dirty="0" smtClean="0"/>
              <a:t>Q&amp;A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371601" y="839118"/>
            <a:ext cx="1772360" cy="646331"/>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a:t>
            </a:r>
            <a:r>
              <a:rPr lang="en-US" sz="3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ope</a:t>
            </a:r>
            <a:endParaRPr lang="en-US"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7" name="Rectangle 6"/>
          <p:cNvSpPr/>
          <p:nvPr/>
        </p:nvSpPr>
        <p:spPr>
          <a:xfrm>
            <a:off x="3886201" y="1524000"/>
            <a:ext cx="3541477"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a:t>
            </a: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emptation</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Rectangle 7"/>
          <p:cNvSpPr/>
          <p:nvPr/>
        </p:nvSpPr>
        <p:spPr>
          <a:xfrm>
            <a:off x="5791201" y="914400"/>
            <a:ext cx="2431391" cy="646331"/>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despair</a:t>
            </a:r>
            <a:endParaRPr lang="en-US" sz="3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9" name="Rectangle 8"/>
          <p:cNvSpPr/>
          <p:nvPr/>
        </p:nvSpPr>
        <p:spPr>
          <a:xfrm>
            <a:off x="3581401" y="2362200"/>
            <a:ext cx="1846258" cy="646331"/>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cap="none" spc="0" dirty="0" smtClean="0">
                <a:ln/>
                <a:solidFill>
                  <a:schemeClr val="accent3"/>
                </a:solidFill>
                <a:effectLst/>
              </a:rPr>
              <a:t>grace</a:t>
            </a:r>
            <a:endParaRPr lang="en-US" sz="3600" b="1" cap="none" spc="0" dirty="0">
              <a:ln/>
              <a:solidFill>
                <a:schemeClr val="accent3"/>
              </a:solidFill>
              <a:effectLst/>
            </a:endParaRPr>
          </a:p>
        </p:txBody>
      </p:sp>
      <p:sp>
        <p:nvSpPr>
          <p:cNvPr id="10" name="Rectangle 9"/>
          <p:cNvSpPr/>
          <p:nvPr/>
        </p:nvSpPr>
        <p:spPr>
          <a:xfrm>
            <a:off x="2703138" y="1625025"/>
            <a:ext cx="1564063" cy="646331"/>
          </a:xfrm>
          <a:prstGeom prst="rect">
            <a:avLst/>
          </a:prstGeom>
          <a:noFill/>
        </p:spPr>
        <p:txBody>
          <a:bodyPr wrap="square" lIns="91440" tIns="45720" rIns="91440" bIns="45720">
            <a:spAutoFit/>
          </a:bodyPr>
          <a:lstStyle/>
          <a:p>
            <a:pPr algn="ctr"/>
            <a:r>
              <a:rPr lang="en-US" sz="3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love</a:t>
            </a:r>
            <a:endParaRPr lang="en-US"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1" name="Rectangle 10"/>
          <p:cNvSpPr/>
          <p:nvPr/>
        </p:nvSpPr>
        <p:spPr>
          <a:xfrm>
            <a:off x="6096001" y="2362200"/>
            <a:ext cx="1323356" cy="646331"/>
          </a:xfrm>
          <a:prstGeom prst="rect">
            <a:avLst/>
          </a:prstGeom>
          <a:noFill/>
        </p:spPr>
        <p:txBody>
          <a:bodyPr wrap="square" lIns="91440" tIns="45720" rIns="91440" bIns="45720">
            <a:spAutoFit/>
          </a:bodyPr>
          <a:lstStyle/>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evil</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Rectangle 11"/>
          <p:cNvSpPr/>
          <p:nvPr/>
        </p:nvSpPr>
        <p:spPr>
          <a:xfrm>
            <a:off x="3657601" y="771181"/>
            <a:ext cx="2647791" cy="646331"/>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3600" b="1" dirty="0">
                <a:ln/>
                <a:solidFill>
                  <a:schemeClr val="accent5">
                    <a:tint val="50000"/>
                    <a:satMod val="180000"/>
                  </a:schemeClr>
                </a:solidFill>
              </a:rPr>
              <a:t>f</a:t>
            </a:r>
            <a:r>
              <a:rPr lang="en-US" sz="3600" b="1" cap="none" spc="0" dirty="0" smtClean="0">
                <a:ln/>
                <a:solidFill>
                  <a:schemeClr val="accent5">
                    <a:tint val="50000"/>
                    <a:satMod val="180000"/>
                  </a:schemeClr>
                </a:solidFill>
                <a:effectLst/>
              </a:rPr>
              <a:t>ree will</a:t>
            </a:r>
            <a:endParaRPr lang="en-US" sz="3600" b="1" cap="none" spc="0" dirty="0">
              <a:ln/>
              <a:solidFill>
                <a:schemeClr val="accent5">
                  <a:tint val="50000"/>
                  <a:satMod val="180000"/>
                </a:schemeClr>
              </a:solidFill>
              <a:effectLst/>
            </a:endParaRPr>
          </a:p>
        </p:txBody>
      </p:sp>
      <p:sp>
        <p:nvSpPr>
          <p:cNvPr id="13" name="Rectangle 12"/>
          <p:cNvSpPr/>
          <p:nvPr/>
        </p:nvSpPr>
        <p:spPr>
          <a:xfrm>
            <a:off x="1524001" y="2133600"/>
            <a:ext cx="1639691" cy="646331"/>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600" b="1" dirty="0" smtClean="0">
                <a:ln w="50800"/>
                <a:solidFill>
                  <a:schemeClr val="bg1">
                    <a:shade val="50000"/>
                  </a:schemeClr>
                </a:solidFill>
              </a:rPr>
              <a:t>sin</a:t>
            </a:r>
            <a:endParaRPr lang="en-US" sz="3600" b="1" cap="none" spc="0" dirty="0">
              <a:ln w="50800"/>
              <a:solidFill>
                <a:schemeClr val="bg1">
                  <a:shade val="50000"/>
                </a:schemeClr>
              </a:solidFill>
              <a:effectLst/>
            </a:endParaRPr>
          </a:p>
        </p:txBody>
      </p:sp>
      <p:sp>
        <p:nvSpPr>
          <p:cNvPr id="16" name="Rectangle 15"/>
          <p:cNvSpPr/>
          <p:nvPr/>
        </p:nvSpPr>
        <p:spPr>
          <a:xfrm>
            <a:off x="6096000" y="5221069"/>
            <a:ext cx="1493742"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energy</a:t>
            </a:r>
            <a:endParaRPr lang="en-US" sz="3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7" name="Rectangle 16"/>
          <p:cNvSpPr/>
          <p:nvPr/>
        </p:nvSpPr>
        <p:spPr>
          <a:xfrm>
            <a:off x="1600201" y="5257800"/>
            <a:ext cx="1679178" cy="646331"/>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velocity</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Rectangle 17"/>
          <p:cNvSpPr/>
          <p:nvPr/>
        </p:nvSpPr>
        <p:spPr>
          <a:xfrm>
            <a:off x="2286001" y="4495800"/>
            <a:ext cx="1691873" cy="646331"/>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entropy</a:t>
            </a:r>
            <a:endParaRPr lang="en-US" sz="3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9" name="Rectangle 18"/>
          <p:cNvSpPr/>
          <p:nvPr/>
        </p:nvSpPr>
        <p:spPr>
          <a:xfrm>
            <a:off x="3733800" y="4648200"/>
            <a:ext cx="3962401" cy="646331"/>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dirty="0" smtClean="0">
                <a:ln/>
                <a:solidFill>
                  <a:schemeClr val="accent3"/>
                </a:solidFill>
              </a:rPr>
              <a:t>entanglement</a:t>
            </a:r>
            <a:endParaRPr lang="en-US" sz="3600" b="1" cap="none" spc="0" dirty="0">
              <a:ln/>
              <a:solidFill>
                <a:schemeClr val="accent3"/>
              </a:solidFill>
              <a:effectLst/>
            </a:endParaRPr>
          </a:p>
        </p:txBody>
      </p:sp>
      <p:sp>
        <p:nvSpPr>
          <p:cNvPr id="20" name="Rectangle 19"/>
          <p:cNvSpPr/>
          <p:nvPr/>
        </p:nvSpPr>
        <p:spPr>
          <a:xfrm>
            <a:off x="6781800" y="3810000"/>
            <a:ext cx="1091966" cy="646331"/>
          </a:xfrm>
          <a:prstGeom prst="rect">
            <a:avLst/>
          </a:prstGeom>
          <a:noFill/>
        </p:spPr>
        <p:txBody>
          <a:bodyPr wrap="none" lIns="91440" tIns="45720" rIns="91440" bIns="45720">
            <a:spAutoFit/>
          </a:bodyPr>
          <a:lstStyle/>
          <a:p>
            <a:pPr algn="ctr"/>
            <a:r>
              <a:rPr 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time</a:t>
            </a:r>
            <a:endParaRPr lang="en-US" sz="3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1" name="Rectangle 20"/>
          <p:cNvSpPr/>
          <p:nvPr/>
        </p:nvSpPr>
        <p:spPr>
          <a:xfrm>
            <a:off x="1905000" y="3733800"/>
            <a:ext cx="2464777" cy="646331"/>
          </a:xfrm>
          <a:prstGeom prst="rect">
            <a:avLst/>
          </a:prstGeom>
          <a:noFill/>
        </p:spPr>
        <p:txBody>
          <a:bodyPr wrap="none" lIns="91440" tIns="45720" rIns="91440" bIns="45720">
            <a:spAutoFit/>
          </a:bodyPr>
          <a:lstStyle/>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information</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2" name="Rectangle 21"/>
          <p:cNvSpPr/>
          <p:nvPr/>
        </p:nvSpPr>
        <p:spPr>
          <a:xfrm>
            <a:off x="3810000" y="5410200"/>
            <a:ext cx="1287532" cy="646331"/>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3600" b="1" dirty="0" smtClean="0">
                <a:ln/>
                <a:solidFill>
                  <a:schemeClr val="accent5">
                    <a:tint val="50000"/>
                    <a:satMod val="180000"/>
                  </a:schemeClr>
                </a:solidFill>
              </a:rPr>
              <a:t>chaos</a:t>
            </a:r>
            <a:endParaRPr lang="en-US" sz="3600" b="1" cap="none" spc="0" dirty="0">
              <a:ln/>
              <a:solidFill>
                <a:schemeClr val="accent5">
                  <a:tint val="50000"/>
                  <a:satMod val="180000"/>
                </a:schemeClr>
              </a:solidFill>
              <a:effectLst/>
            </a:endParaRPr>
          </a:p>
        </p:txBody>
      </p:sp>
      <p:sp>
        <p:nvSpPr>
          <p:cNvPr id="23" name="Rectangle 22"/>
          <p:cNvSpPr/>
          <p:nvPr/>
        </p:nvSpPr>
        <p:spPr>
          <a:xfrm>
            <a:off x="5029200" y="4001869"/>
            <a:ext cx="1156086" cy="646331"/>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600" b="1" dirty="0" smtClean="0">
                <a:ln w="50800"/>
                <a:solidFill>
                  <a:schemeClr val="bg1">
                    <a:shade val="50000"/>
                  </a:schemeClr>
                </a:solidFill>
              </a:rPr>
              <a:t>mass</a:t>
            </a:r>
            <a:endParaRPr lang="en-US" sz="3600" b="1" cap="none" spc="0" dirty="0">
              <a:ln w="50800"/>
              <a:solidFill>
                <a:schemeClr val="bg1">
                  <a:shade val="50000"/>
                </a:schemeClr>
              </a:solidFill>
              <a:effectLst/>
            </a:endParaRPr>
          </a:p>
        </p:txBody>
      </p:sp>
      <p:grpSp>
        <p:nvGrpSpPr>
          <p:cNvPr id="2" name="Group 27"/>
          <p:cNvGrpSpPr/>
          <p:nvPr/>
        </p:nvGrpSpPr>
        <p:grpSpPr>
          <a:xfrm>
            <a:off x="381003" y="533400"/>
            <a:ext cx="8077197" cy="2819402"/>
            <a:chOff x="381003" y="533400"/>
            <a:chExt cx="8077197" cy="2819402"/>
          </a:xfrm>
        </p:grpSpPr>
        <p:sp>
          <p:nvSpPr>
            <p:cNvPr id="5" name="Rounded Rectangle 4"/>
            <p:cNvSpPr/>
            <p:nvPr/>
          </p:nvSpPr>
          <p:spPr>
            <a:xfrm>
              <a:off x="1066801" y="533400"/>
              <a:ext cx="7391399" cy="2819400"/>
            </a:xfrm>
            <a:prstGeom prst="roundRect">
              <a:avLst/>
            </a:prstGeom>
            <a:noFill/>
            <a:ln w="889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TextBox 25"/>
            <p:cNvSpPr txBox="1"/>
            <p:nvPr/>
          </p:nvSpPr>
          <p:spPr>
            <a:xfrm rot="16200000">
              <a:off x="-736310" y="1650713"/>
              <a:ext cx="2819402" cy="584775"/>
            </a:xfrm>
            <a:prstGeom prst="rect">
              <a:avLst/>
            </a:prstGeom>
            <a:noFill/>
          </p:spPr>
          <p:txBody>
            <a:bodyPr wrap="square" rtlCol="0">
              <a:spAutoFit/>
            </a:bodyPr>
            <a:lstStyle/>
            <a:p>
              <a:pPr algn="ctr"/>
              <a:r>
                <a:rPr lang="en-US" sz="3200" b="1" spc="300" dirty="0" smtClean="0">
                  <a:solidFill>
                    <a:schemeClr val="accent3">
                      <a:lumMod val="50000"/>
                    </a:schemeClr>
                  </a:solidFill>
                  <a:latin typeface="Arial" pitchFamily="34" charset="0"/>
                  <a:cs typeface="Arial" pitchFamily="34" charset="0"/>
                </a:rPr>
                <a:t>spiritual</a:t>
              </a:r>
              <a:endParaRPr lang="en-US" sz="3200" b="1" spc="300" dirty="0">
                <a:solidFill>
                  <a:schemeClr val="accent3">
                    <a:lumMod val="50000"/>
                  </a:schemeClr>
                </a:solidFill>
                <a:latin typeface="Arial" pitchFamily="34" charset="0"/>
                <a:cs typeface="Arial" pitchFamily="34" charset="0"/>
              </a:endParaRPr>
            </a:p>
          </p:txBody>
        </p:sp>
      </p:grpSp>
      <p:grpSp>
        <p:nvGrpSpPr>
          <p:cNvPr id="3" name="Group 28"/>
          <p:cNvGrpSpPr/>
          <p:nvPr/>
        </p:nvGrpSpPr>
        <p:grpSpPr>
          <a:xfrm>
            <a:off x="381002" y="3505199"/>
            <a:ext cx="8013644" cy="2743201"/>
            <a:chOff x="381002" y="3505199"/>
            <a:chExt cx="8013644" cy="2743201"/>
          </a:xfrm>
        </p:grpSpPr>
        <p:sp>
          <p:nvSpPr>
            <p:cNvPr id="15" name="Rounded Rectangle 14"/>
            <p:cNvSpPr/>
            <p:nvPr/>
          </p:nvSpPr>
          <p:spPr>
            <a:xfrm>
              <a:off x="1058744" y="3505200"/>
              <a:ext cx="7335902" cy="2743200"/>
            </a:xfrm>
            <a:prstGeom prst="roundRect">
              <a:avLst/>
            </a:prstGeom>
            <a:noFill/>
            <a:ln w="889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7" name="TextBox 26"/>
            <p:cNvSpPr txBox="1"/>
            <p:nvPr/>
          </p:nvSpPr>
          <p:spPr>
            <a:xfrm rot="16200000">
              <a:off x="-698210" y="4584411"/>
              <a:ext cx="2743200" cy="584775"/>
            </a:xfrm>
            <a:prstGeom prst="rect">
              <a:avLst/>
            </a:prstGeom>
            <a:noFill/>
          </p:spPr>
          <p:txBody>
            <a:bodyPr wrap="square" rtlCol="0">
              <a:spAutoFit/>
            </a:bodyPr>
            <a:lstStyle/>
            <a:p>
              <a:pPr algn="ctr"/>
              <a:r>
                <a:rPr lang="en-US" sz="3200" b="1" spc="300" dirty="0" smtClean="0">
                  <a:solidFill>
                    <a:schemeClr val="tx2">
                      <a:lumMod val="75000"/>
                    </a:schemeClr>
                  </a:solidFill>
                  <a:latin typeface="Arial" pitchFamily="34" charset="0"/>
                  <a:cs typeface="Arial" pitchFamily="34" charset="0"/>
                </a:rPr>
                <a:t>scientific</a:t>
              </a:r>
              <a:endParaRPr lang="en-US" sz="3200" b="1" spc="300" dirty="0">
                <a:solidFill>
                  <a:schemeClr val="tx2">
                    <a:lumMod val="75000"/>
                  </a:schemeClr>
                </a:solidFill>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1000"/>
                                        <p:tgtEl>
                                          <p:spTgt spid="3"/>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childTnLst>
                                </p:cTn>
                              </p:par>
                            </p:childTnLst>
                          </p:cTn>
                        </p:par>
                        <p:par>
                          <p:cTn id="65" fill="hold">
                            <p:stCondLst>
                              <p:cond delay="600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childTnLst>
                                </p:cTn>
                              </p:par>
                            </p:childTnLst>
                          </p:cTn>
                        </p:par>
                        <p:par>
                          <p:cTn id="69" fill="hold">
                            <p:stCondLst>
                              <p:cond delay="700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6" grpId="0"/>
      <p:bldP spid="17" grpId="0"/>
      <p:bldP spid="18" grpId="0"/>
      <p:bldP spid="19" grpId="0"/>
      <p:bldP spid="20" grpId="0"/>
      <p:bldP spid="21"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Gould’s non-overlapping </a:t>
            </a:r>
            <a:r>
              <a:rPr lang="en-US" dirty="0" err="1" smtClean="0"/>
              <a:t>magesteria</a:t>
            </a:r>
            <a:endParaRPr lang="en-US" dirty="0"/>
          </a:p>
        </p:txBody>
      </p:sp>
      <p:sp>
        <p:nvSpPr>
          <p:cNvPr id="5" name="TextBox 4"/>
          <p:cNvSpPr txBox="1"/>
          <p:nvPr/>
        </p:nvSpPr>
        <p:spPr>
          <a:xfrm>
            <a:off x="5486400" y="1371600"/>
            <a:ext cx="3581400" cy="3970318"/>
          </a:xfrm>
          <a:prstGeom prst="rect">
            <a:avLst/>
          </a:prstGeom>
          <a:noFill/>
        </p:spPr>
        <p:txBody>
          <a:bodyPr wrap="square" rtlCol="0">
            <a:spAutoFit/>
          </a:bodyPr>
          <a:lstStyle/>
          <a:p>
            <a:r>
              <a:rPr lang="en-US" sz="2800" dirty="0" smtClean="0"/>
              <a:t>“Science and religion do not glower at each other... [but] </a:t>
            </a:r>
            <a:r>
              <a:rPr lang="en-US" sz="2800" dirty="0" err="1" smtClean="0"/>
              <a:t>interdigitate</a:t>
            </a:r>
            <a:r>
              <a:rPr lang="en-US" sz="2800" dirty="0" smtClean="0"/>
              <a:t> in patterns of complex fingering, and at every fractal scale of self-similarity."</a:t>
            </a:r>
          </a:p>
          <a:p>
            <a:endParaRPr lang="en-US" sz="2800" dirty="0"/>
          </a:p>
        </p:txBody>
      </p:sp>
      <p:sp>
        <p:nvSpPr>
          <p:cNvPr id="27" name="Rectangle 26"/>
          <p:cNvSpPr/>
          <p:nvPr/>
        </p:nvSpPr>
        <p:spPr>
          <a:xfrm>
            <a:off x="4916933" y="3387804"/>
            <a:ext cx="577402"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en-US" sz="6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8" name="Right Brace 27"/>
          <p:cNvSpPr/>
          <p:nvPr/>
        </p:nvSpPr>
        <p:spPr>
          <a:xfrm>
            <a:off x="4495800" y="3616404"/>
            <a:ext cx="381000" cy="609600"/>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 name="Group 49"/>
          <p:cNvGrpSpPr/>
          <p:nvPr/>
        </p:nvGrpSpPr>
        <p:grpSpPr>
          <a:xfrm>
            <a:off x="304801" y="1458383"/>
            <a:ext cx="4114799" cy="2427817"/>
            <a:chOff x="1066801" y="5791200"/>
            <a:chExt cx="4114799" cy="2819400"/>
          </a:xfrm>
        </p:grpSpPr>
        <p:sp>
          <p:nvSpPr>
            <p:cNvPr id="26" name="Rectangle 25"/>
            <p:cNvSpPr/>
            <p:nvPr/>
          </p:nvSpPr>
          <p:spPr>
            <a:xfrm>
              <a:off x="1143000" y="6096918"/>
              <a:ext cx="986675" cy="5232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a:t>
              </a:r>
              <a:r>
                <a:rPr lang="en-US" sz="28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ope</a:t>
              </a:r>
              <a:endParaRPr lang="en-US"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9" name="Rectangle 28"/>
            <p:cNvSpPr/>
            <p:nvPr/>
          </p:nvSpPr>
          <p:spPr>
            <a:xfrm>
              <a:off x="2514601" y="6781800"/>
              <a:ext cx="1971544"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a:t>
              </a:r>
              <a:r>
                <a:rPr lang="en-US" sz="2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emptation</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0" name="Rectangle 29"/>
            <p:cNvSpPr/>
            <p:nvPr/>
          </p:nvSpPr>
          <p:spPr>
            <a:xfrm>
              <a:off x="3733800" y="6172200"/>
              <a:ext cx="1353558" cy="52322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28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despair</a:t>
              </a:r>
              <a:endParaRPr lang="en-US" sz="2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1" name="Rectangle 30"/>
            <p:cNvSpPr/>
            <p:nvPr/>
          </p:nvSpPr>
          <p:spPr>
            <a:xfrm>
              <a:off x="2553587" y="7620000"/>
              <a:ext cx="1027813" cy="52322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cap="none" spc="0" dirty="0" smtClean="0">
                  <a:ln/>
                  <a:solidFill>
                    <a:schemeClr val="accent3"/>
                  </a:solidFill>
                  <a:effectLst/>
                </a:rPr>
                <a:t>grace</a:t>
              </a:r>
              <a:endParaRPr lang="en-US" sz="2800" b="1" cap="none" spc="0" dirty="0">
                <a:ln/>
                <a:solidFill>
                  <a:schemeClr val="accent3"/>
                </a:solidFill>
                <a:effectLst/>
              </a:endParaRPr>
            </a:p>
          </p:txBody>
        </p:sp>
        <p:sp>
          <p:nvSpPr>
            <p:cNvPr id="32" name="Rectangle 31"/>
            <p:cNvSpPr/>
            <p:nvPr/>
          </p:nvSpPr>
          <p:spPr>
            <a:xfrm>
              <a:off x="1523999" y="6882825"/>
              <a:ext cx="870716" cy="523220"/>
            </a:xfrm>
            <a:prstGeom prst="rect">
              <a:avLst/>
            </a:prstGeom>
            <a:noFill/>
          </p:spPr>
          <p:txBody>
            <a:bodyPr wrap="square" lIns="91440" tIns="45720" rIns="91440" bIns="45720">
              <a:spAutoFit/>
            </a:bodyPr>
            <a:lstStyle/>
            <a:p>
              <a:pPr algn="ctr"/>
              <a:r>
                <a:rPr lang="en-US"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love</a:t>
              </a:r>
              <a:endParaRPr lang="en-US"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3" name="Rectangle 32"/>
            <p:cNvSpPr/>
            <p:nvPr/>
          </p:nvSpPr>
          <p:spPr>
            <a:xfrm>
              <a:off x="4038600" y="7620000"/>
              <a:ext cx="736714" cy="523220"/>
            </a:xfrm>
            <a:prstGeom prst="rect">
              <a:avLst/>
            </a:prstGeom>
            <a:noFill/>
          </p:spPr>
          <p:txBody>
            <a:bodyPr wrap="square" lIns="91440" tIns="45720" rIns="91440" bIns="45720">
              <a:spAutoFit/>
            </a:bodyPr>
            <a:lstStyle/>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evil</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4" name="Rectangle 33"/>
            <p:cNvSpPr/>
            <p:nvPr/>
          </p:nvSpPr>
          <p:spPr>
            <a:xfrm>
              <a:off x="2209800" y="6028981"/>
              <a:ext cx="1474028" cy="523220"/>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2800" b="1" dirty="0">
                  <a:ln/>
                  <a:solidFill>
                    <a:schemeClr val="accent5">
                      <a:tint val="50000"/>
                      <a:satMod val="180000"/>
                    </a:schemeClr>
                  </a:solidFill>
                </a:rPr>
                <a:t>f</a:t>
              </a:r>
              <a:r>
                <a:rPr lang="en-US" sz="2800" b="1" cap="none" spc="0" dirty="0" smtClean="0">
                  <a:ln/>
                  <a:solidFill>
                    <a:schemeClr val="accent5">
                      <a:tint val="50000"/>
                      <a:satMod val="180000"/>
                    </a:schemeClr>
                  </a:solidFill>
                  <a:effectLst/>
                </a:rPr>
                <a:t>ree will</a:t>
              </a:r>
              <a:endParaRPr lang="en-US" sz="2800" b="1" cap="none" spc="0" dirty="0">
                <a:ln/>
                <a:solidFill>
                  <a:schemeClr val="accent5">
                    <a:tint val="50000"/>
                    <a:satMod val="180000"/>
                  </a:schemeClr>
                </a:solidFill>
                <a:effectLst/>
              </a:endParaRPr>
            </a:p>
          </p:txBody>
        </p:sp>
        <p:sp>
          <p:nvSpPr>
            <p:cNvPr id="35" name="Rectangle 34"/>
            <p:cNvSpPr/>
            <p:nvPr/>
          </p:nvSpPr>
          <p:spPr>
            <a:xfrm>
              <a:off x="1219200" y="7560538"/>
              <a:ext cx="912817" cy="60761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800" b="1" dirty="0" smtClean="0">
                  <a:ln w="50800"/>
                  <a:solidFill>
                    <a:schemeClr val="bg1">
                      <a:shade val="50000"/>
                    </a:schemeClr>
                  </a:solidFill>
                </a:rPr>
                <a:t>sin</a:t>
              </a:r>
              <a:endParaRPr lang="en-US" sz="2800" b="1" cap="none" spc="0" dirty="0">
                <a:ln w="50800"/>
                <a:solidFill>
                  <a:schemeClr val="bg1">
                    <a:shade val="50000"/>
                  </a:schemeClr>
                </a:solidFill>
                <a:effectLst/>
              </a:endParaRPr>
            </a:p>
          </p:txBody>
        </p:sp>
        <p:sp>
          <p:nvSpPr>
            <p:cNvPr id="45" name="Rounded Rectangle 44"/>
            <p:cNvSpPr/>
            <p:nvPr/>
          </p:nvSpPr>
          <p:spPr>
            <a:xfrm>
              <a:off x="1066801" y="5791200"/>
              <a:ext cx="4114799" cy="2819400"/>
            </a:xfrm>
            <a:prstGeom prst="roundRect">
              <a:avLst/>
            </a:prstGeom>
            <a:noFill/>
            <a:ln w="8890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grpSp>
        <p:nvGrpSpPr>
          <p:cNvPr id="4" name="Group 50"/>
          <p:cNvGrpSpPr/>
          <p:nvPr/>
        </p:nvGrpSpPr>
        <p:grpSpPr>
          <a:xfrm>
            <a:off x="228600" y="3962400"/>
            <a:ext cx="4267200" cy="2362200"/>
            <a:chOff x="990600" y="8763000"/>
            <a:chExt cx="4267200" cy="2743200"/>
          </a:xfrm>
        </p:grpSpPr>
        <p:sp>
          <p:nvSpPr>
            <p:cNvPr id="36" name="Rectangle 35"/>
            <p:cNvSpPr/>
            <p:nvPr/>
          </p:nvSpPr>
          <p:spPr>
            <a:xfrm>
              <a:off x="3810000" y="10601980"/>
              <a:ext cx="1219200" cy="5232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energy</a:t>
              </a:r>
              <a:endParaRPr lang="en-US" sz="28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7" name="Rectangle 36"/>
            <p:cNvSpPr/>
            <p:nvPr/>
          </p:nvSpPr>
          <p:spPr>
            <a:xfrm>
              <a:off x="990600" y="10754380"/>
              <a:ext cx="1676399"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velocity</a:t>
              </a:r>
              <a:endParaRPr lang="en-US" sz="2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8" name="Rectangle 37"/>
            <p:cNvSpPr/>
            <p:nvPr/>
          </p:nvSpPr>
          <p:spPr>
            <a:xfrm>
              <a:off x="1524001" y="9601200"/>
              <a:ext cx="1600199" cy="52322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2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entropy</a:t>
              </a:r>
              <a:endParaRPr lang="en-US" sz="2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9" name="Rectangle 38"/>
            <p:cNvSpPr/>
            <p:nvPr/>
          </p:nvSpPr>
          <p:spPr>
            <a:xfrm>
              <a:off x="1828800" y="10220980"/>
              <a:ext cx="2590799" cy="52322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800" b="1" dirty="0" smtClean="0">
                  <a:ln/>
                  <a:solidFill>
                    <a:schemeClr val="accent3"/>
                  </a:solidFill>
                </a:rPr>
                <a:t>entanglement</a:t>
              </a:r>
              <a:endParaRPr lang="en-US" sz="2800" b="1" cap="none" spc="0" dirty="0">
                <a:ln/>
                <a:solidFill>
                  <a:schemeClr val="accent3"/>
                </a:solidFill>
                <a:effectLst/>
              </a:endParaRPr>
            </a:p>
          </p:txBody>
        </p:sp>
        <p:sp>
          <p:nvSpPr>
            <p:cNvPr id="40" name="Rectangle 39"/>
            <p:cNvSpPr/>
            <p:nvPr/>
          </p:nvSpPr>
          <p:spPr>
            <a:xfrm>
              <a:off x="4038600" y="9067800"/>
              <a:ext cx="1219200" cy="523220"/>
            </a:xfrm>
            <a:prstGeom prst="rect">
              <a:avLst/>
            </a:prstGeom>
            <a:noFill/>
          </p:spPr>
          <p:txBody>
            <a:bodyPr wrap="square" lIns="91440" tIns="45720" rIns="91440" bIns="45720">
              <a:spAutoFit/>
            </a:bodyPr>
            <a:lstStyle/>
            <a:p>
              <a:pPr algn="ct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time</a:t>
              </a:r>
              <a:endParaRPr lang="en-US"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41" name="Rectangle 40"/>
            <p:cNvSpPr/>
            <p:nvPr/>
          </p:nvSpPr>
          <p:spPr>
            <a:xfrm>
              <a:off x="1143000" y="8991600"/>
              <a:ext cx="2362200" cy="523220"/>
            </a:xfrm>
            <a:prstGeom prst="rect">
              <a:avLst/>
            </a:prstGeom>
            <a:noFill/>
          </p:spPr>
          <p:txBody>
            <a:bodyPr wrap="square" lIns="91440" tIns="45720" rIns="91440" bIns="45720">
              <a:spAutoFit/>
            </a:bodyPr>
            <a:lstStyle/>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information</a:t>
              </a:r>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2" name="Rectangle 41"/>
            <p:cNvSpPr/>
            <p:nvPr/>
          </p:nvSpPr>
          <p:spPr>
            <a:xfrm>
              <a:off x="2590800" y="10830580"/>
              <a:ext cx="1143000" cy="523220"/>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2800" b="1" dirty="0" smtClean="0">
                  <a:ln/>
                  <a:solidFill>
                    <a:schemeClr val="accent5">
                      <a:tint val="50000"/>
                      <a:satMod val="180000"/>
                    </a:schemeClr>
                  </a:solidFill>
                </a:rPr>
                <a:t>chaos</a:t>
              </a:r>
              <a:endParaRPr lang="en-US" sz="2800" b="1" cap="none" spc="0" dirty="0">
                <a:ln/>
                <a:solidFill>
                  <a:schemeClr val="accent5">
                    <a:tint val="50000"/>
                    <a:satMod val="180000"/>
                  </a:schemeClr>
                </a:solidFill>
                <a:effectLst/>
              </a:endParaRPr>
            </a:p>
          </p:txBody>
        </p:sp>
        <p:sp>
          <p:nvSpPr>
            <p:cNvPr id="43" name="Rectangle 42"/>
            <p:cNvSpPr/>
            <p:nvPr/>
          </p:nvSpPr>
          <p:spPr>
            <a:xfrm>
              <a:off x="3352800" y="9458980"/>
              <a:ext cx="1066800" cy="523220"/>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2800" b="1" dirty="0" smtClean="0">
                  <a:ln w="50800"/>
                  <a:solidFill>
                    <a:schemeClr val="bg1">
                      <a:shade val="50000"/>
                    </a:schemeClr>
                  </a:solidFill>
                </a:rPr>
                <a:t>mass</a:t>
              </a:r>
              <a:endParaRPr lang="en-US" sz="2800" b="1" cap="none" spc="0" dirty="0">
                <a:ln w="50800"/>
                <a:solidFill>
                  <a:schemeClr val="bg1">
                    <a:shade val="50000"/>
                  </a:schemeClr>
                </a:solidFill>
                <a:effectLst/>
              </a:endParaRPr>
            </a:p>
          </p:txBody>
        </p:sp>
        <p:sp>
          <p:nvSpPr>
            <p:cNvPr id="48" name="Rounded Rectangle 47"/>
            <p:cNvSpPr/>
            <p:nvPr/>
          </p:nvSpPr>
          <p:spPr>
            <a:xfrm>
              <a:off x="1058744" y="8763000"/>
              <a:ext cx="4122856" cy="2743200"/>
            </a:xfrm>
            <a:prstGeom prst="roundRect">
              <a:avLst/>
            </a:prstGeom>
            <a:noFill/>
            <a:ln w="8890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20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4000" dirty="0" smtClean="0"/>
              <a:t>A Fractal Metaphor for</a:t>
            </a:r>
            <a:br>
              <a:rPr lang="en-US" sz="4000" dirty="0" smtClean="0"/>
            </a:br>
            <a:r>
              <a:rPr lang="en-US" sz="4000" dirty="0" smtClean="0"/>
              <a:t>the Spiritual Journey</a:t>
            </a:r>
            <a:endParaRPr lang="en-US" sz="4000" dirty="0"/>
          </a:p>
        </p:txBody>
      </p:sp>
      <p:sp>
        <p:nvSpPr>
          <p:cNvPr id="3" name="Content Placeholder 2"/>
          <p:cNvSpPr>
            <a:spLocks noGrp="1"/>
          </p:cNvSpPr>
          <p:nvPr>
            <p:ph idx="1"/>
          </p:nvPr>
        </p:nvSpPr>
        <p:spPr>
          <a:xfrm>
            <a:off x="457200" y="1828801"/>
            <a:ext cx="8229600" cy="4343399"/>
          </a:xfrm>
        </p:spPr>
        <p:txBody>
          <a:bodyPr>
            <a:normAutofit/>
          </a:bodyPr>
          <a:lstStyle/>
          <a:p>
            <a:r>
              <a:rPr lang="en-US" dirty="0" smtClean="0"/>
              <a:t>Overview of the Mandelbrot fractal</a:t>
            </a:r>
          </a:p>
          <a:p>
            <a:r>
              <a:rPr lang="en-US" dirty="0" smtClean="0"/>
              <a:t>Elements of the metaphor</a:t>
            </a:r>
          </a:p>
          <a:p>
            <a:r>
              <a:rPr lang="en-US" dirty="0" smtClean="0"/>
              <a:t>Exploring the metaphor</a:t>
            </a:r>
          </a:p>
          <a:p>
            <a:r>
              <a:rPr lang="en-US" dirty="0" smtClean="0"/>
              <a:t>Closing remarks</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icture 104" descr="SLID8_.GIF"/>
          <p:cNvPicPr>
            <a:picLocks noChangeAspect="1"/>
          </p:cNvPicPr>
          <p:nvPr/>
        </p:nvPicPr>
        <p:blipFill>
          <a:blip r:embed="rId3" cstate="print"/>
          <a:stretch>
            <a:fillRect/>
          </a:stretch>
        </p:blipFill>
        <p:spPr>
          <a:xfrm>
            <a:off x="1495750" y="1473975"/>
            <a:ext cx="6810050" cy="5139659"/>
          </a:xfrm>
          <a:prstGeom prst="rect">
            <a:avLst/>
          </a:prstGeom>
        </p:spPr>
      </p:pic>
      <p:grpSp>
        <p:nvGrpSpPr>
          <p:cNvPr id="2" name="Group 95"/>
          <p:cNvGrpSpPr/>
          <p:nvPr/>
        </p:nvGrpSpPr>
        <p:grpSpPr>
          <a:xfrm>
            <a:off x="304800" y="685800"/>
            <a:ext cx="8534400" cy="762000"/>
            <a:chOff x="304800" y="685800"/>
            <a:chExt cx="8534400" cy="762000"/>
          </a:xfrm>
        </p:grpSpPr>
        <p:sp>
          <p:nvSpPr>
            <p:cNvPr id="83" name="Rectangle 82"/>
            <p:cNvSpPr/>
            <p:nvPr/>
          </p:nvSpPr>
          <p:spPr>
            <a:xfrm>
              <a:off x="304800" y="685800"/>
              <a:ext cx="8534400" cy="76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p:cNvCxnSpPr/>
            <p:nvPr/>
          </p:nvCxnSpPr>
          <p:spPr>
            <a:xfrm rot="5400000">
              <a:off x="533400" y="1066800"/>
              <a:ext cx="762000" cy="0"/>
            </a:xfrm>
            <a:prstGeom prst="lin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4" name="Rectangle 3"/>
          <p:cNvSpPr/>
          <p:nvPr/>
        </p:nvSpPr>
        <p:spPr>
          <a:xfrm>
            <a:off x="85928" y="1548825"/>
            <a:ext cx="3800272" cy="584775"/>
          </a:xfrm>
          <a:prstGeom prst="rect">
            <a:avLst/>
          </a:prstGeom>
          <a:noFill/>
        </p:spPr>
        <p:txBody>
          <a:bodyPr wrap="non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Given: c (pixel), z</a:t>
            </a:r>
            <a:r>
              <a:rPr lang="en-US" sz="3200"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a:t>
            </a: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0</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76200" y="2082225"/>
            <a:ext cx="3207929" cy="584775"/>
          </a:xfrm>
          <a:prstGeom prst="rect">
            <a:avLst/>
          </a:prstGeom>
          <a:noFill/>
        </p:spPr>
        <p:txBody>
          <a:bodyPr wrap="none" lIns="91440" tIns="45720" rIns="91440" bIns="45720">
            <a:spAutoFit/>
          </a:bodyPr>
          <a:lstStyle/>
          <a:p>
            <a:pPr algn="ctr"/>
            <a:r>
              <a:rPr lang="en-US" sz="32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Fmla</a:t>
            </a: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z</a:t>
            </a:r>
            <a:r>
              <a:rPr lang="en-US" sz="3200"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n+1</a:t>
            </a: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z</a:t>
            </a:r>
            <a:r>
              <a:rPr lang="en-US" sz="3200" b="1" baseline="-25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a:t>
            </a:r>
            <a:r>
              <a:rPr lang="en-US" sz="3200" b="1" baseline="300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 c</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Rectangle 5"/>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(0+0i)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(1+0.5i)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6" name="Rectangle 15"/>
          <p:cNvSpPr/>
          <p:nvPr/>
        </p:nvSpPr>
        <p:spPr>
          <a:xfrm>
            <a:off x="1676401" y="762000"/>
            <a:ext cx="21336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1+0.5i</a:t>
            </a:r>
            <a:endParaRPr lang="en-US" sz="3200" dirty="0"/>
          </a:p>
        </p:txBody>
      </p:sp>
      <p:sp>
        <p:nvSpPr>
          <p:cNvPr id="67" name="TextBox 66"/>
          <p:cNvSpPr txBox="1"/>
          <p:nvPr/>
        </p:nvSpPr>
        <p:spPr>
          <a:xfrm>
            <a:off x="304800" y="685800"/>
            <a:ext cx="609600" cy="369332"/>
          </a:xfrm>
          <a:prstGeom prst="rect">
            <a:avLst/>
          </a:prstGeom>
          <a:noFill/>
        </p:spPr>
        <p:txBody>
          <a:bodyPr wrap="square" rtlCol="0">
            <a:spAutoFit/>
          </a:bodyPr>
          <a:lstStyle/>
          <a:p>
            <a:pPr algn="ctr"/>
            <a:r>
              <a:rPr lang="en-US" dirty="0" smtClean="0"/>
              <a:t>ITER</a:t>
            </a:r>
            <a:endParaRPr lang="en-US" dirty="0"/>
          </a:p>
        </p:txBody>
      </p:sp>
      <p:sp>
        <p:nvSpPr>
          <p:cNvPr id="68" name="TextBox 67"/>
          <p:cNvSpPr txBox="1"/>
          <p:nvPr/>
        </p:nvSpPr>
        <p:spPr>
          <a:xfrm>
            <a:off x="5832896" y="1524000"/>
            <a:ext cx="1295400" cy="369332"/>
          </a:xfrm>
          <a:prstGeom prst="rect">
            <a:avLst/>
          </a:prstGeom>
          <a:noFill/>
        </p:spPr>
        <p:txBody>
          <a:bodyPr wrap="square" rtlCol="0">
            <a:spAutoFit/>
          </a:bodyPr>
          <a:lstStyle/>
          <a:p>
            <a:r>
              <a:rPr lang="en-US" dirty="0" err="1" smtClean="0"/>
              <a:t>Imag</a:t>
            </a:r>
            <a:r>
              <a:rPr lang="en-US" dirty="0" smtClean="0"/>
              <a:t> (c)</a:t>
            </a:r>
            <a:endParaRPr lang="en-US" dirty="0"/>
          </a:p>
        </p:txBody>
      </p:sp>
      <p:grpSp>
        <p:nvGrpSpPr>
          <p:cNvPr id="3" name="Group 80"/>
          <p:cNvGrpSpPr/>
          <p:nvPr/>
        </p:nvGrpSpPr>
        <p:grpSpPr>
          <a:xfrm>
            <a:off x="7499132" y="3016468"/>
            <a:ext cx="228600" cy="228600"/>
            <a:chOff x="7239000" y="2590800"/>
            <a:chExt cx="228600" cy="228600"/>
          </a:xfrm>
        </p:grpSpPr>
        <p:sp>
          <p:nvSpPr>
            <p:cNvPr id="79" name="Rectangle 78"/>
            <p:cNvSpPr/>
            <p:nvPr/>
          </p:nvSpPr>
          <p:spPr>
            <a:xfrm>
              <a:off x="7239000" y="2590800"/>
              <a:ext cx="228600" cy="228600"/>
            </a:xfrm>
            <a:prstGeom prst="rect">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flipV="1">
              <a:off x="7315200" y="2667000"/>
              <a:ext cx="76200" cy="76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5" name="Rectangle 64"/>
          <p:cNvSpPr/>
          <p:nvPr/>
        </p:nvSpPr>
        <p:spPr>
          <a:xfrm>
            <a:off x="304800" y="914400"/>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2" name="Rectangle 81"/>
          <p:cNvSpPr/>
          <p:nvPr/>
        </p:nvSpPr>
        <p:spPr>
          <a:xfrm>
            <a:off x="1676400" y="762000"/>
            <a:ext cx="21336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1.75+1.5i</a:t>
            </a:r>
            <a:endParaRPr lang="en-US" sz="3200" dirty="0"/>
          </a:p>
        </p:txBody>
      </p:sp>
      <p:sp>
        <p:nvSpPr>
          <p:cNvPr id="84" name="Rectangle 83"/>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(1+0.5i)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(1+0.5i)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6" name="Rectangle 65"/>
          <p:cNvSpPr/>
          <p:nvPr/>
        </p:nvSpPr>
        <p:spPr>
          <a:xfrm>
            <a:off x="304800" y="939225"/>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8" name="Picture 4" descr="C:\Users\Jason\AppData\Local\Microsoft\Windows\Temporary Internet Files\Content.IE5\JM3EY9TC\MC900439584[1].png"/>
          <p:cNvPicPr>
            <a:picLocks noChangeAspect="1" noChangeArrowheads="1"/>
          </p:cNvPicPr>
          <p:nvPr/>
        </p:nvPicPr>
        <p:blipFill>
          <a:blip r:embed="rId4" cstate="print"/>
          <a:srcRect/>
          <a:stretch>
            <a:fillRect/>
          </a:stretch>
        </p:blipFill>
        <p:spPr bwMode="auto">
          <a:xfrm>
            <a:off x="941696" y="838200"/>
            <a:ext cx="609600" cy="516055"/>
          </a:xfrm>
          <a:prstGeom prst="rect">
            <a:avLst/>
          </a:prstGeom>
          <a:noFill/>
        </p:spPr>
      </p:pic>
      <p:sp>
        <p:nvSpPr>
          <p:cNvPr id="89" name="Rectangle 88"/>
          <p:cNvSpPr/>
          <p:nvPr/>
        </p:nvSpPr>
        <p:spPr>
          <a:xfrm>
            <a:off x="1094096" y="762000"/>
            <a:ext cx="2723174"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1.8125+5.75i</a:t>
            </a:r>
            <a:endParaRPr lang="en-US" sz="3200" dirty="0"/>
          </a:p>
        </p:txBody>
      </p:sp>
      <p:sp>
        <p:nvSpPr>
          <p:cNvPr id="90" name="Rectangle 89"/>
          <p:cNvSpPr/>
          <p:nvPr/>
        </p:nvSpPr>
        <p:spPr>
          <a:xfrm>
            <a:off x="366487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(1.75+1.5i)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(1+0.5i)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87" name="Straight Connector 86"/>
          <p:cNvCxnSpPr/>
          <p:nvPr/>
        </p:nvCxnSpPr>
        <p:spPr>
          <a:xfrm>
            <a:off x="2922896" y="1295400"/>
            <a:ext cx="762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304800" y="914400"/>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7" name="Rectangle 96"/>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(0+0i)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9" name="Rectangle 98"/>
          <p:cNvSpPr/>
          <p:nvPr/>
        </p:nvSpPr>
        <p:spPr>
          <a:xfrm>
            <a:off x="1676400" y="762000"/>
            <a:ext cx="21336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0+1i</a:t>
            </a:r>
            <a:endParaRPr lang="en-US" sz="3200" dirty="0"/>
          </a:p>
        </p:txBody>
      </p:sp>
      <p:sp>
        <p:nvSpPr>
          <p:cNvPr id="70" name="Rectangle 69"/>
          <p:cNvSpPr/>
          <p:nvPr/>
        </p:nvSpPr>
        <p:spPr>
          <a:xfrm>
            <a:off x="304800" y="939225"/>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8" name="Rectangle 97"/>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0" name="Rectangle 99"/>
          <p:cNvSpPr/>
          <p:nvPr/>
        </p:nvSpPr>
        <p:spPr>
          <a:xfrm>
            <a:off x="1676400" y="786825"/>
            <a:ext cx="21336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-1+1i</a:t>
            </a:r>
            <a:endParaRPr lang="en-US" sz="3200" dirty="0"/>
          </a:p>
        </p:txBody>
      </p:sp>
      <p:sp>
        <p:nvSpPr>
          <p:cNvPr id="72" name="Rectangle 71"/>
          <p:cNvSpPr/>
          <p:nvPr/>
        </p:nvSpPr>
        <p:spPr>
          <a:xfrm>
            <a:off x="304800" y="914400"/>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1" name="Rectangle 100"/>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(-1+1i)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2" name="Rectangle 101"/>
          <p:cNvSpPr/>
          <p:nvPr/>
        </p:nvSpPr>
        <p:spPr>
          <a:xfrm>
            <a:off x="990600" y="762000"/>
            <a:ext cx="28194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0-1i</a:t>
            </a:r>
            <a:endParaRPr lang="en-US" sz="3200" dirty="0"/>
          </a:p>
        </p:txBody>
      </p:sp>
      <p:sp>
        <p:nvSpPr>
          <p:cNvPr id="73" name="Rectangle 72"/>
          <p:cNvSpPr/>
          <p:nvPr/>
        </p:nvSpPr>
        <p:spPr>
          <a:xfrm>
            <a:off x="304800" y="914400"/>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3" name="Rectangle 102"/>
          <p:cNvSpPr/>
          <p:nvPr/>
        </p:nvSpPr>
        <p:spPr>
          <a:xfrm>
            <a:off x="3657600" y="762000"/>
            <a:ext cx="54864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4" name="Rectangle 103"/>
          <p:cNvSpPr/>
          <p:nvPr/>
        </p:nvSpPr>
        <p:spPr>
          <a:xfrm>
            <a:off x="685800" y="762000"/>
            <a:ext cx="31242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-1+1i</a:t>
            </a:r>
            <a:endParaRPr lang="en-US" sz="3200" dirty="0"/>
          </a:p>
        </p:txBody>
      </p:sp>
      <p:sp>
        <p:nvSpPr>
          <p:cNvPr id="74" name="Rectangle 73"/>
          <p:cNvSpPr/>
          <p:nvPr/>
        </p:nvSpPr>
        <p:spPr>
          <a:xfrm>
            <a:off x="304800" y="939225"/>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4</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8" name="Rectangle 57"/>
          <p:cNvSpPr/>
          <p:nvPr/>
        </p:nvSpPr>
        <p:spPr>
          <a:xfrm>
            <a:off x="3657600" y="762000"/>
            <a:ext cx="51816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(-1+1i)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9" name="Rectangle 58"/>
          <p:cNvSpPr/>
          <p:nvPr/>
        </p:nvSpPr>
        <p:spPr>
          <a:xfrm>
            <a:off x="990600" y="762000"/>
            <a:ext cx="28194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0-1i</a:t>
            </a:r>
            <a:endParaRPr lang="en-US" sz="3200" dirty="0"/>
          </a:p>
        </p:txBody>
      </p:sp>
      <p:sp>
        <p:nvSpPr>
          <p:cNvPr id="81" name="Rectangle 80"/>
          <p:cNvSpPr/>
          <p:nvPr/>
        </p:nvSpPr>
        <p:spPr>
          <a:xfrm>
            <a:off x="304800" y="939225"/>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6" name="Picture 2" descr="C:\Users\Jason\AppData\Local\Microsoft\Windows\Temporary Internet Files\Content.IE5\21ADER38\MC900441310[1].png"/>
          <p:cNvPicPr>
            <a:picLocks noChangeAspect="1" noChangeArrowheads="1"/>
          </p:cNvPicPr>
          <p:nvPr/>
        </p:nvPicPr>
        <p:blipFill>
          <a:blip r:embed="rId5" cstate="print"/>
          <a:srcRect/>
          <a:stretch>
            <a:fillRect/>
          </a:stretch>
        </p:blipFill>
        <p:spPr bwMode="auto">
          <a:xfrm>
            <a:off x="990600" y="782686"/>
            <a:ext cx="588914" cy="588914"/>
          </a:xfrm>
          <a:prstGeom prst="rect">
            <a:avLst/>
          </a:prstGeom>
          <a:noFill/>
        </p:spPr>
      </p:pic>
      <p:sp>
        <p:nvSpPr>
          <p:cNvPr id="63" name="Rectangle 62"/>
          <p:cNvSpPr/>
          <p:nvPr/>
        </p:nvSpPr>
        <p:spPr>
          <a:xfrm>
            <a:off x="3657600" y="762000"/>
            <a:ext cx="5486400" cy="584775"/>
          </a:xfrm>
          <a:prstGeom prst="rect">
            <a:avLst/>
          </a:prstGeom>
          <a:noFill/>
        </p:spPr>
        <p:txBody>
          <a:bodyPr wrap="square" lIns="91440" tIns="45720" rIns="91440" bIns="45720">
            <a:spAutoFit/>
          </a:bodyPr>
          <a:lstStyle/>
          <a:p>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r>
              <a:rPr lang="en-US" sz="3200" b="1" baseline="30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 (0+1i)</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4" name="Rectangle 63"/>
          <p:cNvSpPr/>
          <p:nvPr/>
        </p:nvSpPr>
        <p:spPr>
          <a:xfrm>
            <a:off x="685800" y="762000"/>
            <a:ext cx="3124200" cy="584775"/>
          </a:xfrm>
          <a:prstGeom prst="rect">
            <a:avLst/>
          </a:prstGeom>
        </p:spPr>
        <p:txBody>
          <a:bodyPr wrap="square">
            <a:spAutoFit/>
          </a:bodyPr>
          <a:lstStyle/>
          <a:p>
            <a:pPr algn="r"/>
            <a:r>
              <a:rPr lang="en-U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-1+1i</a:t>
            </a:r>
            <a:endParaRPr lang="en-US" sz="3200" dirty="0"/>
          </a:p>
        </p:txBody>
      </p:sp>
      <p:sp>
        <p:nvSpPr>
          <p:cNvPr id="85" name="Rectangle 84"/>
          <p:cNvSpPr/>
          <p:nvPr/>
        </p:nvSpPr>
        <p:spPr>
          <a:xfrm>
            <a:off x="304800" y="939225"/>
            <a:ext cx="609600" cy="584775"/>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6</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1" name="Rectangle 90"/>
          <p:cNvSpPr/>
          <p:nvPr/>
        </p:nvSpPr>
        <p:spPr>
          <a:xfrm>
            <a:off x="7575332" y="3092668"/>
            <a:ext cx="76200" cy="76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113"/>
          <p:cNvGrpSpPr/>
          <p:nvPr/>
        </p:nvGrpSpPr>
        <p:grpSpPr>
          <a:xfrm>
            <a:off x="609600" y="1633270"/>
            <a:ext cx="8153400" cy="4876800"/>
            <a:chOff x="609600" y="1633270"/>
            <a:chExt cx="8153400" cy="4876800"/>
          </a:xfrm>
        </p:grpSpPr>
        <p:grpSp>
          <p:nvGrpSpPr>
            <p:cNvPr id="8" name="Group 112"/>
            <p:cNvGrpSpPr/>
            <p:nvPr/>
          </p:nvGrpSpPr>
          <p:grpSpPr>
            <a:xfrm>
              <a:off x="609600" y="3593068"/>
              <a:ext cx="8153400" cy="967264"/>
              <a:chOff x="609600" y="3593068"/>
              <a:chExt cx="8153400" cy="967264"/>
            </a:xfrm>
          </p:grpSpPr>
          <p:cxnSp>
            <p:nvCxnSpPr>
              <p:cNvPr id="20" name="Straight Connector 19"/>
              <p:cNvCxnSpPr/>
              <p:nvPr/>
            </p:nvCxnSpPr>
            <p:spPr>
              <a:xfrm>
                <a:off x="609600" y="4038600"/>
                <a:ext cx="7543800" cy="0"/>
              </a:xfrm>
              <a:prstGeom prst="line">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flipH="1" flipV="1">
                <a:off x="6629400" y="4038600"/>
                <a:ext cx="1524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7467600" y="4038600"/>
                <a:ext cx="3048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4800600" y="4038600"/>
                <a:ext cx="1524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3809999" y="4038600"/>
                <a:ext cx="3048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flipH="1" flipV="1">
                <a:off x="1981200" y="4038600"/>
                <a:ext cx="3048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2971800" y="4038600"/>
                <a:ext cx="1524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7467600" y="4191000"/>
                <a:ext cx="381000" cy="369332"/>
              </a:xfrm>
              <a:prstGeom prst="rect">
                <a:avLst/>
              </a:prstGeom>
              <a:noFill/>
            </p:spPr>
            <p:txBody>
              <a:bodyPr wrap="square" rtlCol="0">
                <a:spAutoFit/>
              </a:bodyPr>
              <a:lstStyle/>
              <a:p>
                <a:r>
                  <a:rPr lang="en-US" dirty="0" smtClean="0"/>
                  <a:t>1</a:t>
                </a:r>
                <a:endParaRPr lang="en-US" dirty="0"/>
              </a:p>
            </p:txBody>
          </p:sp>
          <p:sp>
            <p:nvSpPr>
              <p:cNvPr id="77" name="TextBox 76"/>
              <p:cNvSpPr txBox="1"/>
              <p:nvPr/>
            </p:nvSpPr>
            <p:spPr>
              <a:xfrm>
                <a:off x="3733800" y="4191000"/>
                <a:ext cx="381000" cy="369332"/>
              </a:xfrm>
              <a:prstGeom prst="rect">
                <a:avLst/>
              </a:prstGeom>
              <a:noFill/>
            </p:spPr>
            <p:txBody>
              <a:bodyPr wrap="square" rtlCol="0">
                <a:spAutoFit/>
              </a:bodyPr>
              <a:lstStyle/>
              <a:p>
                <a:r>
                  <a:rPr lang="en-US" dirty="0" smtClean="0"/>
                  <a:t>-1</a:t>
                </a:r>
                <a:endParaRPr lang="en-US" dirty="0"/>
              </a:p>
            </p:txBody>
          </p:sp>
          <p:sp>
            <p:nvSpPr>
              <p:cNvPr id="78" name="TextBox 77"/>
              <p:cNvSpPr txBox="1"/>
              <p:nvPr/>
            </p:nvSpPr>
            <p:spPr>
              <a:xfrm>
                <a:off x="1905000" y="4191000"/>
                <a:ext cx="381000" cy="369332"/>
              </a:xfrm>
              <a:prstGeom prst="rect">
                <a:avLst/>
              </a:prstGeom>
              <a:noFill/>
            </p:spPr>
            <p:txBody>
              <a:bodyPr wrap="square" rtlCol="0">
                <a:spAutoFit/>
              </a:bodyPr>
              <a:lstStyle/>
              <a:p>
                <a:r>
                  <a:rPr lang="en-US" dirty="0" smtClean="0"/>
                  <a:t>-2</a:t>
                </a:r>
                <a:endParaRPr lang="en-US" dirty="0"/>
              </a:p>
            </p:txBody>
          </p:sp>
          <p:sp>
            <p:nvSpPr>
              <p:cNvPr id="95" name="TextBox 94"/>
              <p:cNvSpPr txBox="1"/>
              <p:nvPr/>
            </p:nvSpPr>
            <p:spPr>
              <a:xfrm>
                <a:off x="7772400" y="3593068"/>
                <a:ext cx="990600" cy="369332"/>
              </a:xfrm>
              <a:prstGeom prst="rect">
                <a:avLst/>
              </a:prstGeom>
              <a:noFill/>
            </p:spPr>
            <p:txBody>
              <a:bodyPr wrap="square" rtlCol="0">
                <a:spAutoFit/>
              </a:bodyPr>
              <a:lstStyle/>
              <a:p>
                <a:r>
                  <a:rPr lang="en-US" dirty="0" smtClean="0"/>
                  <a:t>Real (c)</a:t>
                </a:r>
                <a:endParaRPr lang="en-US" dirty="0"/>
              </a:p>
            </p:txBody>
          </p:sp>
        </p:grpSp>
        <p:grpSp>
          <p:nvGrpSpPr>
            <p:cNvPr id="9" name="Group 111"/>
            <p:cNvGrpSpPr/>
            <p:nvPr/>
          </p:nvGrpSpPr>
          <p:grpSpPr>
            <a:xfrm>
              <a:off x="5638800" y="1633270"/>
              <a:ext cx="685800" cy="4876800"/>
              <a:chOff x="5638800" y="1633270"/>
              <a:chExt cx="685800" cy="4876800"/>
            </a:xfrm>
          </p:grpSpPr>
          <p:cxnSp>
            <p:nvCxnSpPr>
              <p:cNvPr id="21" name="Straight Connector 20"/>
              <p:cNvCxnSpPr/>
              <p:nvPr/>
            </p:nvCxnSpPr>
            <p:spPr>
              <a:xfrm rot="5400000" flipH="1" flipV="1">
                <a:off x="3361426" y="4071670"/>
                <a:ext cx="4876800" cy="0"/>
              </a:xfrm>
              <a:prstGeom prst="line">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5723626" y="4953000"/>
                <a:ext cx="1524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723626" y="3124200"/>
                <a:ext cx="1524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930464" y="5670332"/>
                <a:ext cx="381000" cy="369332"/>
              </a:xfrm>
              <a:prstGeom prst="rect">
                <a:avLst/>
              </a:prstGeom>
              <a:noFill/>
            </p:spPr>
            <p:txBody>
              <a:bodyPr wrap="square" rtlCol="0">
                <a:spAutoFit/>
              </a:bodyPr>
              <a:lstStyle/>
              <a:p>
                <a:r>
                  <a:rPr lang="en-US" dirty="0" smtClean="0"/>
                  <a:t>-1</a:t>
                </a:r>
                <a:endParaRPr lang="en-US" dirty="0"/>
              </a:p>
            </p:txBody>
          </p:sp>
          <p:sp>
            <p:nvSpPr>
              <p:cNvPr id="76" name="TextBox 75"/>
              <p:cNvSpPr txBox="1"/>
              <p:nvPr/>
            </p:nvSpPr>
            <p:spPr>
              <a:xfrm>
                <a:off x="5943600" y="1992868"/>
                <a:ext cx="381000" cy="369332"/>
              </a:xfrm>
              <a:prstGeom prst="rect">
                <a:avLst/>
              </a:prstGeom>
              <a:noFill/>
            </p:spPr>
            <p:txBody>
              <a:bodyPr wrap="square" rtlCol="0">
                <a:spAutoFit/>
              </a:bodyPr>
              <a:lstStyle/>
              <a:p>
                <a:r>
                  <a:rPr lang="en-US" dirty="0" smtClean="0"/>
                  <a:t>1</a:t>
                </a:r>
                <a:endParaRPr lang="en-US" dirty="0"/>
              </a:p>
            </p:txBody>
          </p:sp>
          <p:cxnSp>
            <p:nvCxnSpPr>
              <p:cNvPr id="106" name="Straight Connector 105"/>
              <p:cNvCxnSpPr/>
              <p:nvPr/>
            </p:nvCxnSpPr>
            <p:spPr>
              <a:xfrm rot="10800000">
                <a:off x="5638800" y="2209800"/>
                <a:ext cx="3048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0800000">
                <a:off x="5638801" y="5867399"/>
                <a:ext cx="304800" cy="0"/>
              </a:xfrm>
              <a:prstGeom prst="line">
                <a:avLst/>
              </a:prstGeom>
              <a:ln w="25400">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grpSp>
      </p:grpSp>
      <p:grpSp>
        <p:nvGrpSpPr>
          <p:cNvPr id="10" name="Group 117"/>
          <p:cNvGrpSpPr/>
          <p:nvPr/>
        </p:nvGrpSpPr>
        <p:grpSpPr>
          <a:xfrm>
            <a:off x="5683980" y="2086302"/>
            <a:ext cx="228600" cy="228600"/>
            <a:chOff x="5670332" y="2086302"/>
            <a:chExt cx="228600" cy="228600"/>
          </a:xfrm>
        </p:grpSpPr>
        <p:sp>
          <p:nvSpPr>
            <p:cNvPr id="116" name="Rectangle 115"/>
            <p:cNvSpPr/>
            <p:nvPr/>
          </p:nvSpPr>
          <p:spPr>
            <a:xfrm>
              <a:off x="5670332" y="2086302"/>
              <a:ext cx="228600" cy="228600"/>
            </a:xfrm>
            <a:prstGeom prst="rect">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flipV="1">
              <a:off x="5746532" y="2162502"/>
              <a:ext cx="76200" cy="76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9" name="Rectangle 118"/>
          <p:cNvSpPr/>
          <p:nvPr/>
        </p:nvSpPr>
        <p:spPr>
          <a:xfrm>
            <a:off x="5762768" y="2172771"/>
            <a:ext cx="76200" cy="76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itle 1"/>
          <p:cNvSpPr>
            <a:spLocks noGrp="1"/>
          </p:cNvSpPr>
          <p:nvPr>
            <p:ph type="title"/>
          </p:nvPr>
        </p:nvSpPr>
        <p:spPr>
          <a:xfrm>
            <a:off x="457200" y="152400"/>
            <a:ext cx="8229600" cy="563562"/>
          </a:xfrm>
        </p:spPr>
        <p:txBody>
          <a:bodyPr>
            <a:noAutofit/>
          </a:bodyPr>
          <a:lstStyle/>
          <a:p>
            <a:r>
              <a:rPr lang="en-US" sz="3600" dirty="0" smtClean="0"/>
              <a:t>The Mandelbrot Set</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grpId="0" nodeType="afterEffect">
                                  <p:stCondLst>
                                    <p:cond delay="0"/>
                                  </p:stCondLst>
                                  <p:iterate type="lt">
                                    <p:tmPct val="0"/>
                                  </p:iterate>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slide(fromBottom)">
                                      <p:cBhvr>
                                        <p:cTn id="15" dur="500"/>
                                        <p:tgtEl>
                                          <p:spTgt spid="65"/>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500"/>
                            </p:stCondLst>
                            <p:childTnLst>
                              <p:par>
                                <p:cTn id="22" presetID="10" presetClass="exit" presetSubtype="0" fill="hold" grpId="1" nodeType="afterEffect">
                                  <p:stCondLst>
                                    <p:cond delay="1000"/>
                                  </p:stCondLst>
                                  <p:iterate type="lt">
                                    <p:tmPct val="0"/>
                                  </p:iterate>
                                  <p:childTnLst>
                                    <p:animEffect transition="out" filter="fade">
                                      <p:cBhvr>
                                        <p:cTn id="23" dur="2000"/>
                                        <p:tgtEl>
                                          <p:spTgt spid="6"/>
                                        </p:tgtEl>
                                      </p:cBhvr>
                                    </p:animEffect>
                                    <p:set>
                                      <p:cBhvr>
                                        <p:cTn id="24" dur="1" fill="hold">
                                          <p:stCondLst>
                                            <p:cond delay="1999"/>
                                          </p:stCondLst>
                                        </p:cTn>
                                        <p:tgtEl>
                                          <p:spTgt spid="6"/>
                                        </p:tgtEl>
                                        <p:attrNameLst>
                                          <p:attrName>style.visibility</p:attrName>
                                        </p:attrNameLst>
                                      </p:cBhvr>
                                      <p:to>
                                        <p:strVal val="hidden"/>
                                      </p:to>
                                    </p:set>
                                  </p:childTnLst>
                                </p:cTn>
                              </p:par>
                              <p:par>
                                <p:cTn id="25" presetID="10" presetClass="entr" presetSubtype="0" fill="hold" grpId="0" nodeType="withEffect">
                                  <p:stCondLst>
                                    <p:cond delay="1000"/>
                                  </p:stCondLst>
                                  <p:childTnLst>
                                    <p:set>
                                      <p:cBhvr>
                                        <p:cTn id="26" dur="1" fill="hold">
                                          <p:stCondLst>
                                            <p:cond delay="0"/>
                                          </p:stCondLst>
                                        </p:cTn>
                                        <p:tgtEl>
                                          <p:spTgt spid="84"/>
                                        </p:tgtEl>
                                        <p:attrNameLst>
                                          <p:attrName>style.visibility</p:attrName>
                                        </p:attrNameLst>
                                      </p:cBhvr>
                                      <p:to>
                                        <p:strVal val="visible"/>
                                      </p:to>
                                    </p:set>
                                    <p:animEffect transition="in" filter="fade">
                                      <p:cBhvr>
                                        <p:cTn id="27" dur="2000"/>
                                        <p:tgtEl>
                                          <p:spTgt spid="84"/>
                                        </p:tgtEl>
                                      </p:cBhvr>
                                    </p:animEffect>
                                  </p:childTnLst>
                                </p:cTn>
                              </p:par>
                              <p:par>
                                <p:cTn id="28" presetID="0" presetClass="path" presetSubtype="0" accel="50000" decel="50000" fill="hold" grpId="1" nodeType="withEffect">
                                  <p:stCondLst>
                                    <p:cond delay="1000"/>
                                  </p:stCondLst>
                                  <p:childTnLst>
                                    <p:animMotion origin="layout" path="M 0 0 L 0.16667 0 " pathEditMode="relative" ptsTypes="AA">
                                      <p:cBhvr>
                                        <p:cTn id="29" dur="1000" fill="hold"/>
                                        <p:tgtEl>
                                          <p:spTgt spid="16"/>
                                        </p:tgtEl>
                                        <p:attrNameLst>
                                          <p:attrName>ppt_x</p:attrName>
                                          <p:attrName>ppt_y</p:attrName>
                                        </p:attrNameLst>
                                      </p:cBhvr>
                                    </p:animMotion>
                                  </p:childTnLst>
                                </p:cTn>
                              </p:par>
                              <p:par>
                                <p:cTn id="30" presetID="10" presetClass="exit" presetSubtype="0" fill="hold" grpId="2" nodeType="withEffect">
                                  <p:stCondLst>
                                    <p:cond delay="1000"/>
                                  </p:stCondLst>
                                  <p:childTnLst>
                                    <p:animEffect transition="out" filter="fade">
                                      <p:cBhvr>
                                        <p:cTn id="31" dur="2000"/>
                                        <p:tgtEl>
                                          <p:spTgt spid="16"/>
                                        </p:tgtEl>
                                      </p:cBhvr>
                                    </p:animEffect>
                                    <p:set>
                                      <p:cBhvr>
                                        <p:cTn id="32" dur="1" fill="hold">
                                          <p:stCondLst>
                                            <p:cond delay="1999"/>
                                          </p:stCondLst>
                                        </p:cTn>
                                        <p:tgtEl>
                                          <p:spTgt spid="16"/>
                                        </p:tgtEl>
                                        <p:attrNameLst>
                                          <p:attrName>style.visibility</p:attrName>
                                        </p:attrNameLst>
                                      </p:cBhvr>
                                      <p:to>
                                        <p:strVal val="hidden"/>
                                      </p:to>
                                    </p:set>
                                  </p:childTnLst>
                                </p:cTn>
                              </p:par>
                              <p:par>
                                <p:cTn id="33" presetID="22" presetClass="exit" presetSubtype="4" fill="hold" grpId="1" nodeType="withEffect">
                                  <p:stCondLst>
                                    <p:cond delay="1000"/>
                                  </p:stCondLst>
                                  <p:childTnLst>
                                    <p:animEffect transition="out" filter="wipe(down)">
                                      <p:cBhvr>
                                        <p:cTn id="34" dur="500"/>
                                        <p:tgtEl>
                                          <p:spTgt spid="65"/>
                                        </p:tgtEl>
                                      </p:cBhvr>
                                    </p:animEffect>
                                    <p:set>
                                      <p:cBhvr>
                                        <p:cTn id="35" dur="1" fill="hold">
                                          <p:stCondLst>
                                            <p:cond delay="499"/>
                                          </p:stCondLst>
                                        </p:cTn>
                                        <p:tgtEl>
                                          <p:spTgt spid="65"/>
                                        </p:tgtEl>
                                        <p:attrNameLst>
                                          <p:attrName>style.visibility</p:attrName>
                                        </p:attrNameLst>
                                      </p:cBhvr>
                                      <p:to>
                                        <p:strVal val="hidden"/>
                                      </p:to>
                                    </p:set>
                                  </p:childTnLst>
                                </p:cTn>
                              </p:par>
                              <p:par>
                                <p:cTn id="36" presetID="12" presetClass="entr" presetSubtype="4" fill="hold" grpId="0" nodeType="withEffect">
                                  <p:stCondLst>
                                    <p:cond delay="1000"/>
                                  </p:stCondLst>
                                  <p:childTnLst>
                                    <p:set>
                                      <p:cBhvr>
                                        <p:cTn id="37" dur="1" fill="hold">
                                          <p:stCondLst>
                                            <p:cond delay="0"/>
                                          </p:stCondLst>
                                        </p:cTn>
                                        <p:tgtEl>
                                          <p:spTgt spid="66"/>
                                        </p:tgtEl>
                                        <p:attrNameLst>
                                          <p:attrName>style.visibility</p:attrName>
                                        </p:attrNameLst>
                                      </p:cBhvr>
                                      <p:to>
                                        <p:strVal val="visible"/>
                                      </p:to>
                                    </p:set>
                                    <p:animEffect transition="in" filter="slide(fromBottom)">
                                      <p:cBhvr>
                                        <p:cTn id="38" dur="500"/>
                                        <p:tgtEl>
                                          <p:spTgt spid="66"/>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slide(fromBottom)">
                                      <p:cBhvr>
                                        <p:cTn id="42" dur="500"/>
                                        <p:tgtEl>
                                          <p:spTgt spid="82"/>
                                        </p:tgtEl>
                                      </p:cBhvr>
                                    </p:animEffect>
                                  </p:childTnLst>
                                </p:cTn>
                              </p:par>
                            </p:childTnLst>
                          </p:cTn>
                        </p:par>
                        <p:par>
                          <p:cTn id="43" fill="hold">
                            <p:stCondLst>
                              <p:cond delay="4000"/>
                            </p:stCondLst>
                            <p:childTnLst>
                              <p:par>
                                <p:cTn id="44" presetID="10" presetClass="exit" presetSubtype="0" fill="hold" grpId="1" nodeType="afterEffect">
                                  <p:stCondLst>
                                    <p:cond delay="1000"/>
                                  </p:stCondLst>
                                  <p:childTnLst>
                                    <p:animEffect transition="out" filter="fade">
                                      <p:cBhvr>
                                        <p:cTn id="45" dur="2000"/>
                                        <p:tgtEl>
                                          <p:spTgt spid="84"/>
                                        </p:tgtEl>
                                      </p:cBhvr>
                                    </p:animEffect>
                                    <p:set>
                                      <p:cBhvr>
                                        <p:cTn id="46" dur="1" fill="hold">
                                          <p:stCondLst>
                                            <p:cond delay="1999"/>
                                          </p:stCondLst>
                                        </p:cTn>
                                        <p:tgtEl>
                                          <p:spTgt spid="84"/>
                                        </p:tgtEl>
                                        <p:attrNameLst>
                                          <p:attrName>style.visibility</p:attrName>
                                        </p:attrNameLst>
                                      </p:cBhvr>
                                      <p:to>
                                        <p:strVal val="hidden"/>
                                      </p:to>
                                    </p:set>
                                  </p:childTnLst>
                                </p:cTn>
                              </p:par>
                              <p:par>
                                <p:cTn id="47" presetID="10" presetClass="entr" presetSubtype="0" fill="hold" grpId="0" nodeType="withEffect">
                                  <p:stCondLst>
                                    <p:cond delay="1000"/>
                                  </p:stCondLst>
                                  <p:childTnLst>
                                    <p:set>
                                      <p:cBhvr>
                                        <p:cTn id="48" dur="1" fill="hold">
                                          <p:stCondLst>
                                            <p:cond delay="0"/>
                                          </p:stCondLst>
                                        </p:cTn>
                                        <p:tgtEl>
                                          <p:spTgt spid="90"/>
                                        </p:tgtEl>
                                        <p:attrNameLst>
                                          <p:attrName>style.visibility</p:attrName>
                                        </p:attrNameLst>
                                      </p:cBhvr>
                                      <p:to>
                                        <p:strVal val="visible"/>
                                      </p:to>
                                    </p:set>
                                    <p:animEffect transition="in" filter="fade">
                                      <p:cBhvr>
                                        <p:cTn id="49" dur="2000"/>
                                        <p:tgtEl>
                                          <p:spTgt spid="90"/>
                                        </p:tgtEl>
                                      </p:cBhvr>
                                    </p:animEffect>
                                  </p:childTnLst>
                                </p:cTn>
                              </p:par>
                              <p:par>
                                <p:cTn id="50" presetID="0" presetClass="path" presetSubtype="0" accel="50000" decel="50000" fill="hold" grpId="1" nodeType="withEffect">
                                  <p:stCondLst>
                                    <p:cond delay="1000"/>
                                  </p:stCondLst>
                                  <p:childTnLst>
                                    <p:animMotion origin="layout" path="M 0 0 L 0.225 0 " pathEditMode="relative" ptsTypes="AA">
                                      <p:cBhvr>
                                        <p:cTn id="51" dur="1000" fill="hold"/>
                                        <p:tgtEl>
                                          <p:spTgt spid="82"/>
                                        </p:tgtEl>
                                        <p:attrNameLst>
                                          <p:attrName>ppt_x</p:attrName>
                                          <p:attrName>ppt_y</p:attrName>
                                        </p:attrNameLst>
                                      </p:cBhvr>
                                    </p:animMotion>
                                  </p:childTnLst>
                                </p:cTn>
                              </p:par>
                              <p:par>
                                <p:cTn id="52" presetID="10" presetClass="exit" presetSubtype="0" fill="hold" grpId="2" nodeType="withEffect">
                                  <p:stCondLst>
                                    <p:cond delay="1000"/>
                                  </p:stCondLst>
                                  <p:childTnLst>
                                    <p:animEffect transition="out" filter="fade">
                                      <p:cBhvr>
                                        <p:cTn id="53" dur="2000"/>
                                        <p:tgtEl>
                                          <p:spTgt spid="84"/>
                                        </p:tgtEl>
                                      </p:cBhvr>
                                    </p:animEffect>
                                    <p:set>
                                      <p:cBhvr>
                                        <p:cTn id="54" dur="1" fill="hold">
                                          <p:stCondLst>
                                            <p:cond delay="1999"/>
                                          </p:stCondLst>
                                        </p:cTn>
                                        <p:tgtEl>
                                          <p:spTgt spid="84"/>
                                        </p:tgtEl>
                                        <p:attrNameLst>
                                          <p:attrName>style.visibility</p:attrName>
                                        </p:attrNameLst>
                                      </p:cBhvr>
                                      <p:to>
                                        <p:strVal val="hidden"/>
                                      </p:to>
                                    </p:set>
                                  </p:childTnLst>
                                </p:cTn>
                              </p:par>
                              <p:par>
                                <p:cTn id="55" presetID="10" presetClass="exit" presetSubtype="0" fill="hold" grpId="2" nodeType="withEffect">
                                  <p:stCondLst>
                                    <p:cond delay="1000"/>
                                  </p:stCondLst>
                                  <p:childTnLst>
                                    <p:animEffect transition="out" filter="fade">
                                      <p:cBhvr>
                                        <p:cTn id="56" dur="2000"/>
                                        <p:tgtEl>
                                          <p:spTgt spid="82"/>
                                        </p:tgtEl>
                                      </p:cBhvr>
                                    </p:animEffect>
                                    <p:set>
                                      <p:cBhvr>
                                        <p:cTn id="57" dur="1" fill="hold">
                                          <p:stCondLst>
                                            <p:cond delay="1999"/>
                                          </p:stCondLst>
                                        </p:cTn>
                                        <p:tgtEl>
                                          <p:spTgt spid="82"/>
                                        </p:tgtEl>
                                        <p:attrNameLst>
                                          <p:attrName>style.visibility</p:attrName>
                                        </p:attrNameLst>
                                      </p:cBhvr>
                                      <p:to>
                                        <p:strVal val="hidden"/>
                                      </p:to>
                                    </p:set>
                                  </p:childTnLst>
                                </p:cTn>
                              </p:par>
                              <p:par>
                                <p:cTn id="58" presetID="22" presetClass="exit" presetSubtype="4" fill="hold" grpId="1" nodeType="withEffect">
                                  <p:stCondLst>
                                    <p:cond delay="1000"/>
                                  </p:stCondLst>
                                  <p:childTnLst>
                                    <p:animEffect transition="out" filter="wipe(down)">
                                      <p:cBhvr>
                                        <p:cTn id="59" dur="500"/>
                                        <p:tgtEl>
                                          <p:spTgt spid="66"/>
                                        </p:tgtEl>
                                      </p:cBhvr>
                                    </p:animEffect>
                                    <p:set>
                                      <p:cBhvr>
                                        <p:cTn id="60" dur="1" fill="hold">
                                          <p:stCondLst>
                                            <p:cond delay="499"/>
                                          </p:stCondLst>
                                        </p:cTn>
                                        <p:tgtEl>
                                          <p:spTgt spid="66"/>
                                        </p:tgtEl>
                                        <p:attrNameLst>
                                          <p:attrName>style.visibility</p:attrName>
                                        </p:attrNameLst>
                                      </p:cBhvr>
                                      <p:to>
                                        <p:strVal val="hidden"/>
                                      </p:to>
                                    </p:set>
                                  </p:childTnLst>
                                </p:cTn>
                              </p:par>
                              <p:par>
                                <p:cTn id="61" presetID="12" presetClass="entr" presetSubtype="4" fill="hold" grpId="0" nodeType="withEffect">
                                  <p:stCondLst>
                                    <p:cond delay="1000"/>
                                  </p:stCondLst>
                                  <p:childTnLst>
                                    <p:set>
                                      <p:cBhvr>
                                        <p:cTn id="62" dur="1" fill="hold">
                                          <p:stCondLst>
                                            <p:cond delay="0"/>
                                          </p:stCondLst>
                                        </p:cTn>
                                        <p:tgtEl>
                                          <p:spTgt spid="69"/>
                                        </p:tgtEl>
                                        <p:attrNameLst>
                                          <p:attrName>style.visibility</p:attrName>
                                        </p:attrNameLst>
                                      </p:cBhvr>
                                      <p:to>
                                        <p:strVal val="visible"/>
                                      </p:to>
                                    </p:set>
                                    <p:animEffect transition="in" filter="slide(fromBottom)">
                                      <p:cBhvr>
                                        <p:cTn id="63" dur="500"/>
                                        <p:tgtEl>
                                          <p:spTgt spid="69"/>
                                        </p:tgtEl>
                                      </p:cBhvr>
                                    </p:animEffect>
                                  </p:childTnLst>
                                </p:cTn>
                              </p:par>
                            </p:childTnLst>
                          </p:cTn>
                        </p:par>
                        <p:par>
                          <p:cTn id="64" fill="hold">
                            <p:stCondLst>
                              <p:cond delay="7000"/>
                            </p:stCondLst>
                            <p:childTnLst>
                              <p:par>
                                <p:cTn id="65" presetID="12" presetClass="entr" presetSubtype="4"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slide(fromBottom)">
                                      <p:cBhvr>
                                        <p:cTn id="67" dur="500"/>
                                        <p:tgtEl>
                                          <p:spTgt spid="89"/>
                                        </p:tgtEl>
                                      </p:cBhvr>
                                    </p:animEffect>
                                  </p:childTnLst>
                                </p:cTn>
                              </p:par>
                            </p:childTnLst>
                          </p:cTn>
                        </p:par>
                        <p:par>
                          <p:cTn id="68" fill="hold">
                            <p:stCondLst>
                              <p:cond delay="7500"/>
                            </p:stCondLst>
                            <p:childTnLst>
                              <p:par>
                                <p:cTn id="69" presetID="12" presetClass="entr" presetSubtype="4"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slide(fromBottom)">
                                      <p:cBhvr>
                                        <p:cTn id="71" dur="500"/>
                                        <p:tgtEl>
                                          <p:spTgt spid="87"/>
                                        </p:tgtEl>
                                      </p:cBhvr>
                                    </p:animEffect>
                                  </p:childTnLst>
                                </p:cTn>
                              </p:par>
                              <p:par>
                                <p:cTn id="72" presetID="12" presetClass="entr" presetSubtype="4" fill="hold" nodeType="withEffect">
                                  <p:stCondLst>
                                    <p:cond delay="0"/>
                                  </p:stCondLst>
                                  <p:childTnLst>
                                    <p:set>
                                      <p:cBhvr>
                                        <p:cTn id="73" dur="1" fill="hold">
                                          <p:stCondLst>
                                            <p:cond delay="0"/>
                                          </p:stCondLst>
                                        </p:cTn>
                                        <p:tgtEl>
                                          <p:spTgt spid="1028"/>
                                        </p:tgtEl>
                                        <p:attrNameLst>
                                          <p:attrName>style.visibility</p:attrName>
                                        </p:attrNameLst>
                                      </p:cBhvr>
                                      <p:to>
                                        <p:strVal val="visible"/>
                                      </p:to>
                                    </p:set>
                                    <p:animEffect transition="in" filter="slide(fromBottom)">
                                      <p:cBhvr>
                                        <p:cTn id="74" dur="500"/>
                                        <p:tgtEl>
                                          <p:spTgt spid="1028"/>
                                        </p:tgtEl>
                                      </p:cBhvr>
                                    </p:animEffect>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p:cTn id="79" dur="500" fill="hold"/>
                                        <p:tgtEl>
                                          <p:spTgt spid="91"/>
                                        </p:tgtEl>
                                        <p:attrNameLst>
                                          <p:attrName>ppt_w</p:attrName>
                                        </p:attrNameLst>
                                      </p:cBhvr>
                                      <p:tavLst>
                                        <p:tav tm="0">
                                          <p:val>
                                            <p:fltVal val="0"/>
                                          </p:val>
                                        </p:tav>
                                        <p:tav tm="100000">
                                          <p:val>
                                            <p:strVal val="#ppt_w"/>
                                          </p:val>
                                        </p:tav>
                                      </p:tavLst>
                                    </p:anim>
                                    <p:anim calcmode="lin" valueType="num">
                                      <p:cBhvr>
                                        <p:cTn id="80" dur="500" fill="hold"/>
                                        <p:tgtEl>
                                          <p:spTgt spid="91"/>
                                        </p:tgtEl>
                                        <p:attrNameLst>
                                          <p:attrName>ppt_h</p:attrName>
                                        </p:attrNameLst>
                                      </p:cBhvr>
                                      <p:tavLst>
                                        <p:tav tm="0">
                                          <p:val>
                                            <p:fltVal val="0"/>
                                          </p:val>
                                        </p:tav>
                                        <p:tav tm="100000">
                                          <p:val>
                                            <p:strVal val="#ppt_h"/>
                                          </p:val>
                                        </p:tav>
                                      </p:tavLst>
                                    </p:anim>
                                  </p:childTnLst>
                                </p:cTn>
                              </p:par>
                              <p:par>
                                <p:cTn id="81" presetID="53" presetClass="exit" presetSubtype="0" fill="hold" nodeType="withEffect">
                                  <p:stCondLst>
                                    <p:cond delay="0"/>
                                  </p:stCondLst>
                                  <p:childTnLst>
                                    <p:anim calcmode="lin" valueType="num">
                                      <p:cBhvr>
                                        <p:cTn id="82" dur="500"/>
                                        <p:tgtEl>
                                          <p:spTgt spid="3"/>
                                        </p:tgtEl>
                                        <p:attrNameLst>
                                          <p:attrName>ppt_w</p:attrName>
                                        </p:attrNameLst>
                                      </p:cBhvr>
                                      <p:tavLst>
                                        <p:tav tm="0">
                                          <p:val>
                                            <p:strVal val="ppt_w"/>
                                          </p:val>
                                        </p:tav>
                                        <p:tav tm="100000">
                                          <p:val>
                                            <p:fltVal val="0"/>
                                          </p:val>
                                        </p:tav>
                                      </p:tavLst>
                                    </p:anim>
                                    <p:anim calcmode="lin" valueType="num">
                                      <p:cBhvr>
                                        <p:cTn id="83" dur="500"/>
                                        <p:tgtEl>
                                          <p:spTgt spid="3"/>
                                        </p:tgtEl>
                                        <p:attrNameLst>
                                          <p:attrName>ppt_h</p:attrName>
                                        </p:attrNameLst>
                                      </p:cBhvr>
                                      <p:tavLst>
                                        <p:tav tm="0">
                                          <p:val>
                                            <p:strVal val="ppt_h"/>
                                          </p:val>
                                        </p:tav>
                                        <p:tav tm="100000">
                                          <p:val>
                                            <p:fltVal val="0"/>
                                          </p:val>
                                        </p:tav>
                                      </p:tavLst>
                                    </p:anim>
                                    <p:animEffect transition="out" filter="fade">
                                      <p:cBhvr>
                                        <p:cTn id="84" dur="500"/>
                                        <p:tgtEl>
                                          <p:spTgt spid="3"/>
                                        </p:tgtEl>
                                      </p:cBhvr>
                                    </p:animEffect>
                                    <p:set>
                                      <p:cBhvr>
                                        <p:cTn id="85" dur="1" fill="hold">
                                          <p:stCondLst>
                                            <p:cond delay="499"/>
                                          </p:stCondLst>
                                        </p:cTn>
                                        <p:tgtEl>
                                          <p:spTgt spid="3"/>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2000"/>
                                        <p:tgtEl>
                                          <p:spTgt spid="1028"/>
                                        </p:tgtEl>
                                      </p:cBhvr>
                                    </p:animEffect>
                                    <p:set>
                                      <p:cBhvr>
                                        <p:cTn id="88" dur="1" fill="hold">
                                          <p:stCondLst>
                                            <p:cond delay="1999"/>
                                          </p:stCondLst>
                                        </p:cTn>
                                        <p:tgtEl>
                                          <p:spTgt spid="1028"/>
                                        </p:tgtEl>
                                        <p:attrNameLst>
                                          <p:attrName>style.visibility</p:attrName>
                                        </p:attrNameLst>
                                      </p:cBhvr>
                                      <p:to>
                                        <p:strVal val="hidden"/>
                                      </p:to>
                                    </p:set>
                                  </p:childTnLst>
                                </p:cTn>
                              </p:par>
                              <p:par>
                                <p:cTn id="89" presetID="10" presetClass="exit" presetSubtype="0" fill="hold" grpId="1" nodeType="withEffect">
                                  <p:stCondLst>
                                    <p:cond delay="0"/>
                                  </p:stCondLst>
                                  <p:childTnLst>
                                    <p:animEffect transition="out" filter="fade">
                                      <p:cBhvr>
                                        <p:cTn id="90" dur="2000"/>
                                        <p:tgtEl>
                                          <p:spTgt spid="69"/>
                                        </p:tgtEl>
                                      </p:cBhvr>
                                    </p:animEffect>
                                    <p:set>
                                      <p:cBhvr>
                                        <p:cTn id="91" dur="1" fill="hold">
                                          <p:stCondLst>
                                            <p:cond delay="1999"/>
                                          </p:stCondLst>
                                        </p:cTn>
                                        <p:tgtEl>
                                          <p:spTgt spid="69"/>
                                        </p:tgtEl>
                                        <p:attrNameLst>
                                          <p:attrName>style.visibility</p:attrName>
                                        </p:attrNameLst>
                                      </p:cBhvr>
                                      <p:to>
                                        <p:strVal val="hidden"/>
                                      </p:to>
                                    </p:set>
                                  </p:childTnLst>
                                </p:cTn>
                              </p:par>
                              <p:par>
                                <p:cTn id="92" presetID="10" presetClass="exit" presetSubtype="0" fill="hold" grpId="1" nodeType="withEffect">
                                  <p:stCondLst>
                                    <p:cond delay="0"/>
                                  </p:stCondLst>
                                  <p:childTnLst>
                                    <p:animEffect transition="out" filter="fade">
                                      <p:cBhvr>
                                        <p:cTn id="93" dur="2000"/>
                                        <p:tgtEl>
                                          <p:spTgt spid="89"/>
                                        </p:tgtEl>
                                      </p:cBhvr>
                                    </p:animEffect>
                                    <p:set>
                                      <p:cBhvr>
                                        <p:cTn id="94" dur="1" fill="hold">
                                          <p:stCondLst>
                                            <p:cond delay="1999"/>
                                          </p:stCondLst>
                                        </p:cTn>
                                        <p:tgtEl>
                                          <p:spTgt spid="89"/>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2000"/>
                                        <p:tgtEl>
                                          <p:spTgt spid="87"/>
                                        </p:tgtEl>
                                      </p:cBhvr>
                                    </p:animEffect>
                                    <p:set>
                                      <p:cBhvr>
                                        <p:cTn id="97" dur="1" fill="hold">
                                          <p:stCondLst>
                                            <p:cond delay="1999"/>
                                          </p:stCondLst>
                                        </p:cTn>
                                        <p:tgtEl>
                                          <p:spTgt spid="87"/>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2000"/>
                                        <p:tgtEl>
                                          <p:spTgt spid="90"/>
                                        </p:tgtEl>
                                      </p:cBhvr>
                                    </p:animEffect>
                                    <p:set>
                                      <p:cBhvr>
                                        <p:cTn id="100" dur="1" fill="hold">
                                          <p:stCondLst>
                                            <p:cond delay="1999"/>
                                          </p:stCondLst>
                                        </p:cTn>
                                        <p:tgtEl>
                                          <p:spTgt spid="90"/>
                                        </p:tgtEl>
                                        <p:attrNameLst>
                                          <p:attrName>style.visibility</p:attrName>
                                        </p:attrNameLst>
                                      </p:cBhvr>
                                      <p:to>
                                        <p:strVal val="hidden"/>
                                      </p:to>
                                    </p:set>
                                  </p:childTnLst>
                                </p:cTn>
                              </p:par>
                            </p:childTnLst>
                          </p:cTn>
                        </p:par>
                        <p:par>
                          <p:cTn id="101" fill="hold">
                            <p:stCondLst>
                              <p:cond delay="2000"/>
                            </p:stCondLst>
                            <p:childTnLst>
                              <p:par>
                                <p:cTn id="102" presetID="23" presetClass="entr" presetSubtype="16" fill="hold" nodeType="afterEffect">
                                  <p:stCondLst>
                                    <p:cond delay="0"/>
                                  </p:stCondLst>
                                  <p:childTnLst>
                                    <p:set>
                                      <p:cBhvr>
                                        <p:cTn id="103" dur="1" fill="hold">
                                          <p:stCondLst>
                                            <p:cond delay="0"/>
                                          </p:stCondLst>
                                        </p:cTn>
                                        <p:tgtEl>
                                          <p:spTgt spid="10"/>
                                        </p:tgtEl>
                                        <p:attrNameLst>
                                          <p:attrName>style.visibility</p:attrName>
                                        </p:attrNameLst>
                                      </p:cBhvr>
                                      <p:to>
                                        <p:strVal val="visible"/>
                                      </p:to>
                                    </p:set>
                                    <p:anim calcmode="lin" valueType="num">
                                      <p:cBhvr>
                                        <p:cTn id="104" dur="500" fill="hold"/>
                                        <p:tgtEl>
                                          <p:spTgt spid="10"/>
                                        </p:tgtEl>
                                        <p:attrNameLst>
                                          <p:attrName>ppt_w</p:attrName>
                                        </p:attrNameLst>
                                      </p:cBhvr>
                                      <p:tavLst>
                                        <p:tav tm="0">
                                          <p:val>
                                            <p:fltVal val="0"/>
                                          </p:val>
                                        </p:tav>
                                        <p:tav tm="100000">
                                          <p:val>
                                            <p:strVal val="#ppt_w"/>
                                          </p:val>
                                        </p:tav>
                                      </p:tavLst>
                                    </p:anim>
                                    <p:anim calcmode="lin" valueType="num">
                                      <p:cBhvr>
                                        <p:cTn id="105" dur="500" fill="hold"/>
                                        <p:tgtEl>
                                          <p:spTgt spid="10"/>
                                        </p:tgtEl>
                                        <p:attrNameLst>
                                          <p:attrName>ppt_h</p:attrName>
                                        </p:attrNameLst>
                                      </p:cBhvr>
                                      <p:tavLst>
                                        <p:tav tm="0">
                                          <p:val>
                                            <p:fltVal val="0"/>
                                          </p:val>
                                        </p:tav>
                                        <p:tav tm="100000">
                                          <p:val>
                                            <p:strVal val="#ppt_h"/>
                                          </p:val>
                                        </p:tav>
                                      </p:tavLst>
                                    </p:anim>
                                  </p:childTnLst>
                                </p:cTn>
                              </p:par>
                              <p:par>
                                <p:cTn id="106" presetID="12" presetClass="entr" presetSubtype="4" fill="hold" grpId="0" nodeType="withEffect">
                                  <p:stCondLst>
                                    <p:cond delay="0"/>
                                  </p:stCondLst>
                                  <p:childTnLst>
                                    <p:set>
                                      <p:cBhvr>
                                        <p:cTn id="107" dur="1" fill="hold">
                                          <p:stCondLst>
                                            <p:cond delay="0"/>
                                          </p:stCondLst>
                                        </p:cTn>
                                        <p:tgtEl>
                                          <p:spTgt spid="97"/>
                                        </p:tgtEl>
                                        <p:attrNameLst>
                                          <p:attrName>style.visibility</p:attrName>
                                        </p:attrNameLst>
                                      </p:cBhvr>
                                      <p:to>
                                        <p:strVal val="visible"/>
                                      </p:to>
                                    </p:set>
                                    <p:animEffect transition="in" filter="slide(fromBottom)">
                                      <p:cBhvr>
                                        <p:cTn id="108" dur="500"/>
                                        <p:tgtEl>
                                          <p:spTgt spid="97"/>
                                        </p:tgtEl>
                                      </p:cBhvr>
                                    </p:animEffect>
                                  </p:childTnLst>
                                </p:cTn>
                              </p:par>
                              <p:par>
                                <p:cTn id="109" presetID="12" presetClass="entr" presetSubtype="4" fill="hold" grpId="0" nodeType="with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slide(fromBottom)">
                                      <p:cBhvr>
                                        <p:cTn id="111" dur="500"/>
                                        <p:tgtEl>
                                          <p:spTgt spid="70"/>
                                        </p:tgtEl>
                                      </p:cBhvr>
                                    </p:animEffect>
                                  </p:childTnLst>
                                </p:cTn>
                              </p:par>
                            </p:childTnLst>
                          </p:cTn>
                        </p:par>
                      </p:childTnLst>
                    </p:cTn>
                  </p:par>
                  <p:par>
                    <p:cTn id="112" fill="hold">
                      <p:stCondLst>
                        <p:cond delay="indefinite"/>
                      </p:stCondLst>
                      <p:childTnLst>
                        <p:par>
                          <p:cTn id="113" fill="hold">
                            <p:stCondLst>
                              <p:cond delay="0"/>
                            </p:stCondLst>
                            <p:childTnLst>
                              <p:par>
                                <p:cTn id="114" presetID="12" presetClass="entr" presetSubtype="4" fill="hold" grpId="0" nodeType="clickEffect">
                                  <p:stCondLst>
                                    <p:cond delay="0"/>
                                  </p:stCondLst>
                                  <p:childTnLst>
                                    <p:set>
                                      <p:cBhvr>
                                        <p:cTn id="115" dur="1" fill="hold">
                                          <p:stCondLst>
                                            <p:cond delay="0"/>
                                          </p:stCondLst>
                                        </p:cTn>
                                        <p:tgtEl>
                                          <p:spTgt spid="99"/>
                                        </p:tgtEl>
                                        <p:attrNameLst>
                                          <p:attrName>style.visibility</p:attrName>
                                        </p:attrNameLst>
                                      </p:cBhvr>
                                      <p:to>
                                        <p:strVal val="visible"/>
                                      </p:to>
                                    </p:set>
                                    <p:animEffect transition="in" filter="slide(fromBottom)">
                                      <p:cBhvr>
                                        <p:cTn id="116" dur="500"/>
                                        <p:tgtEl>
                                          <p:spTgt spid="99"/>
                                        </p:tgtEl>
                                      </p:cBhvr>
                                    </p:animEffect>
                                  </p:childTnLst>
                                </p:cTn>
                              </p:par>
                            </p:childTnLst>
                          </p:cTn>
                        </p:par>
                        <p:par>
                          <p:cTn id="117" fill="hold">
                            <p:stCondLst>
                              <p:cond delay="500"/>
                            </p:stCondLst>
                            <p:childTnLst>
                              <p:par>
                                <p:cTn id="118" presetID="0" presetClass="path" presetSubtype="0" accel="50000" decel="50000" fill="hold" grpId="1" nodeType="afterEffect">
                                  <p:stCondLst>
                                    <p:cond delay="500"/>
                                  </p:stCondLst>
                                  <p:childTnLst>
                                    <p:animMotion origin="layout" path="M 0 0 L 0.13333 0 " pathEditMode="relative" ptsTypes="AA">
                                      <p:cBhvr>
                                        <p:cTn id="119" dur="2000" fill="hold"/>
                                        <p:tgtEl>
                                          <p:spTgt spid="99"/>
                                        </p:tgtEl>
                                        <p:attrNameLst>
                                          <p:attrName>ppt_x</p:attrName>
                                          <p:attrName>ppt_y</p:attrName>
                                        </p:attrNameLst>
                                      </p:cBhvr>
                                    </p:animMotion>
                                  </p:childTnLst>
                                </p:cTn>
                              </p:par>
                              <p:par>
                                <p:cTn id="120" presetID="10" presetClass="exit" presetSubtype="0" fill="hold" grpId="2" nodeType="withEffect">
                                  <p:stCondLst>
                                    <p:cond delay="500"/>
                                  </p:stCondLst>
                                  <p:childTnLst>
                                    <p:animEffect transition="out" filter="fade">
                                      <p:cBhvr>
                                        <p:cTn id="121" dur="2000"/>
                                        <p:tgtEl>
                                          <p:spTgt spid="99"/>
                                        </p:tgtEl>
                                      </p:cBhvr>
                                    </p:animEffect>
                                    <p:set>
                                      <p:cBhvr>
                                        <p:cTn id="122" dur="1" fill="hold">
                                          <p:stCondLst>
                                            <p:cond delay="1999"/>
                                          </p:stCondLst>
                                        </p:cTn>
                                        <p:tgtEl>
                                          <p:spTgt spid="99"/>
                                        </p:tgtEl>
                                        <p:attrNameLst>
                                          <p:attrName>style.visibility</p:attrName>
                                        </p:attrNameLst>
                                      </p:cBhvr>
                                      <p:to>
                                        <p:strVal val="hidden"/>
                                      </p:to>
                                    </p:set>
                                  </p:childTnLst>
                                </p:cTn>
                              </p:par>
                              <p:par>
                                <p:cTn id="123" presetID="10" presetClass="exit" presetSubtype="0" fill="hold" grpId="1" nodeType="withEffect">
                                  <p:stCondLst>
                                    <p:cond delay="500"/>
                                  </p:stCondLst>
                                  <p:childTnLst>
                                    <p:animEffect transition="out" filter="fade">
                                      <p:cBhvr>
                                        <p:cTn id="124" dur="2000"/>
                                        <p:tgtEl>
                                          <p:spTgt spid="97"/>
                                        </p:tgtEl>
                                      </p:cBhvr>
                                    </p:animEffect>
                                    <p:set>
                                      <p:cBhvr>
                                        <p:cTn id="125" dur="1" fill="hold">
                                          <p:stCondLst>
                                            <p:cond delay="1999"/>
                                          </p:stCondLst>
                                        </p:cTn>
                                        <p:tgtEl>
                                          <p:spTgt spid="97"/>
                                        </p:tgtEl>
                                        <p:attrNameLst>
                                          <p:attrName>style.visibility</p:attrName>
                                        </p:attrNameLst>
                                      </p:cBhvr>
                                      <p:to>
                                        <p:strVal val="hidden"/>
                                      </p:to>
                                    </p:set>
                                  </p:childTnLst>
                                </p:cTn>
                              </p:par>
                              <p:par>
                                <p:cTn id="126" presetID="22" presetClass="exit" presetSubtype="4" fill="hold" grpId="1" nodeType="withEffect">
                                  <p:stCondLst>
                                    <p:cond delay="500"/>
                                  </p:stCondLst>
                                  <p:childTnLst>
                                    <p:animEffect transition="out" filter="wipe(down)">
                                      <p:cBhvr>
                                        <p:cTn id="127" dur="500"/>
                                        <p:tgtEl>
                                          <p:spTgt spid="70"/>
                                        </p:tgtEl>
                                      </p:cBhvr>
                                    </p:animEffect>
                                    <p:set>
                                      <p:cBhvr>
                                        <p:cTn id="128" dur="1" fill="hold">
                                          <p:stCondLst>
                                            <p:cond delay="499"/>
                                          </p:stCondLst>
                                        </p:cTn>
                                        <p:tgtEl>
                                          <p:spTgt spid="70"/>
                                        </p:tgtEl>
                                        <p:attrNameLst>
                                          <p:attrName>style.visibility</p:attrName>
                                        </p:attrNameLst>
                                      </p:cBhvr>
                                      <p:to>
                                        <p:strVal val="hidden"/>
                                      </p:to>
                                    </p:set>
                                  </p:childTnLst>
                                </p:cTn>
                              </p:par>
                              <p:par>
                                <p:cTn id="129" presetID="12" presetClass="entr" presetSubtype="4" fill="hold" grpId="0" nodeType="withEffect">
                                  <p:stCondLst>
                                    <p:cond delay="500"/>
                                  </p:stCondLst>
                                  <p:childTnLst>
                                    <p:set>
                                      <p:cBhvr>
                                        <p:cTn id="130" dur="1" fill="hold">
                                          <p:stCondLst>
                                            <p:cond delay="0"/>
                                          </p:stCondLst>
                                        </p:cTn>
                                        <p:tgtEl>
                                          <p:spTgt spid="72"/>
                                        </p:tgtEl>
                                        <p:attrNameLst>
                                          <p:attrName>style.visibility</p:attrName>
                                        </p:attrNameLst>
                                      </p:cBhvr>
                                      <p:to>
                                        <p:strVal val="visible"/>
                                      </p:to>
                                    </p:set>
                                    <p:animEffect transition="in" filter="slide(fromBottom)">
                                      <p:cBhvr>
                                        <p:cTn id="131" dur="500"/>
                                        <p:tgtEl>
                                          <p:spTgt spid="72"/>
                                        </p:tgtEl>
                                      </p:cBhvr>
                                    </p:animEffect>
                                  </p:childTnLst>
                                </p:cTn>
                              </p:par>
                              <p:par>
                                <p:cTn id="132" presetID="10" presetClass="entr" presetSubtype="0" fill="hold" grpId="0" nodeType="withEffect">
                                  <p:stCondLst>
                                    <p:cond delay="500"/>
                                  </p:stCondLst>
                                  <p:childTnLst>
                                    <p:set>
                                      <p:cBhvr>
                                        <p:cTn id="133" dur="1" fill="hold">
                                          <p:stCondLst>
                                            <p:cond delay="0"/>
                                          </p:stCondLst>
                                        </p:cTn>
                                        <p:tgtEl>
                                          <p:spTgt spid="98"/>
                                        </p:tgtEl>
                                        <p:attrNameLst>
                                          <p:attrName>style.visibility</p:attrName>
                                        </p:attrNameLst>
                                      </p:cBhvr>
                                      <p:to>
                                        <p:strVal val="visible"/>
                                      </p:to>
                                    </p:set>
                                    <p:animEffect transition="in" filter="fade">
                                      <p:cBhvr>
                                        <p:cTn id="134" dur="2000"/>
                                        <p:tgtEl>
                                          <p:spTgt spid="98"/>
                                        </p:tgtEl>
                                      </p:cBhvr>
                                    </p:animEffect>
                                  </p:childTnLst>
                                </p:cTn>
                              </p:par>
                            </p:childTnLst>
                          </p:cTn>
                        </p:par>
                        <p:par>
                          <p:cTn id="135" fill="hold">
                            <p:stCondLst>
                              <p:cond delay="3000"/>
                            </p:stCondLst>
                            <p:childTnLst>
                              <p:par>
                                <p:cTn id="136" presetID="12" presetClass="entr" presetSubtype="4" fill="hold" grpId="0" nodeType="afterEffect">
                                  <p:stCondLst>
                                    <p:cond delay="0"/>
                                  </p:stCondLst>
                                  <p:childTnLst>
                                    <p:set>
                                      <p:cBhvr>
                                        <p:cTn id="137" dur="1" fill="hold">
                                          <p:stCondLst>
                                            <p:cond delay="0"/>
                                          </p:stCondLst>
                                        </p:cTn>
                                        <p:tgtEl>
                                          <p:spTgt spid="100"/>
                                        </p:tgtEl>
                                        <p:attrNameLst>
                                          <p:attrName>style.visibility</p:attrName>
                                        </p:attrNameLst>
                                      </p:cBhvr>
                                      <p:to>
                                        <p:strVal val="visible"/>
                                      </p:to>
                                    </p:set>
                                    <p:animEffect transition="in" filter="slide(fromBottom)">
                                      <p:cBhvr>
                                        <p:cTn id="138" dur="500"/>
                                        <p:tgtEl>
                                          <p:spTgt spid="100"/>
                                        </p:tgtEl>
                                      </p:cBhvr>
                                    </p:animEffect>
                                  </p:childTnLst>
                                </p:cTn>
                              </p:par>
                            </p:childTnLst>
                          </p:cTn>
                        </p:par>
                        <p:par>
                          <p:cTn id="139" fill="hold">
                            <p:stCondLst>
                              <p:cond delay="3500"/>
                            </p:stCondLst>
                            <p:childTnLst>
                              <p:par>
                                <p:cTn id="140" presetID="0" presetClass="path" presetSubtype="0" accel="50000" decel="50000" fill="hold" grpId="1" nodeType="afterEffect">
                                  <p:stCondLst>
                                    <p:cond delay="500"/>
                                  </p:stCondLst>
                                  <p:childTnLst>
                                    <p:animMotion origin="layout" path="M 0 0 L 0.15 0 " pathEditMode="relative" ptsTypes="AA">
                                      <p:cBhvr>
                                        <p:cTn id="141" dur="2000" fill="hold"/>
                                        <p:tgtEl>
                                          <p:spTgt spid="100"/>
                                        </p:tgtEl>
                                        <p:attrNameLst>
                                          <p:attrName>ppt_x</p:attrName>
                                          <p:attrName>ppt_y</p:attrName>
                                        </p:attrNameLst>
                                      </p:cBhvr>
                                    </p:animMotion>
                                  </p:childTnLst>
                                </p:cTn>
                              </p:par>
                              <p:par>
                                <p:cTn id="142" presetID="10" presetClass="exit" presetSubtype="0" fill="hold" grpId="2" nodeType="withEffect">
                                  <p:stCondLst>
                                    <p:cond delay="500"/>
                                  </p:stCondLst>
                                  <p:childTnLst>
                                    <p:animEffect transition="out" filter="fade">
                                      <p:cBhvr>
                                        <p:cTn id="143" dur="2000"/>
                                        <p:tgtEl>
                                          <p:spTgt spid="100"/>
                                        </p:tgtEl>
                                      </p:cBhvr>
                                    </p:animEffect>
                                    <p:set>
                                      <p:cBhvr>
                                        <p:cTn id="144" dur="1" fill="hold">
                                          <p:stCondLst>
                                            <p:cond delay="1999"/>
                                          </p:stCondLst>
                                        </p:cTn>
                                        <p:tgtEl>
                                          <p:spTgt spid="100"/>
                                        </p:tgtEl>
                                        <p:attrNameLst>
                                          <p:attrName>style.visibility</p:attrName>
                                        </p:attrNameLst>
                                      </p:cBhvr>
                                      <p:to>
                                        <p:strVal val="hidden"/>
                                      </p:to>
                                    </p:set>
                                  </p:childTnLst>
                                </p:cTn>
                              </p:par>
                              <p:par>
                                <p:cTn id="145" presetID="10" presetClass="exit" presetSubtype="0" fill="hold" grpId="1" nodeType="withEffect">
                                  <p:stCondLst>
                                    <p:cond delay="500"/>
                                  </p:stCondLst>
                                  <p:childTnLst>
                                    <p:animEffect transition="out" filter="fade">
                                      <p:cBhvr>
                                        <p:cTn id="146" dur="2000"/>
                                        <p:tgtEl>
                                          <p:spTgt spid="98"/>
                                        </p:tgtEl>
                                      </p:cBhvr>
                                    </p:animEffect>
                                    <p:set>
                                      <p:cBhvr>
                                        <p:cTn id="147" dur="1" fill="hold">
                                          <p:stCondLst>
                                            <p:cond delay="1999"/>
                                          </p:stCondLst>
                                        </p:cTn>
                                        <p:tgtEl>
                                          <p:spTgt spid="98"/>
                                        </p:tgtEl>
                                        <p:attrNameLst>
                                          <p:attrName>style.visibility</p:attrName>
                                        </p:attrNameLst>
                                      </p:cBhvr>
                                      <p:to>
                                        <p:strVal val="hidden"/>
                                      </p:to>
                                    </p:set>
                                  </p:childTnLst>
                                </p:cTn>
                              </p:par>
                              <p:par>
                                <p:cTn id="148" presetID="10" presetClass="entr" presetSubtype="0" fill="hold" grpId="0" nodeType="withEffect">
                                  <p:stCondLst>
                                    <p:cond delay="500"/>
                                  </p:stCondLst>
                                  <p:childTnLst>
                                    <p:set>
                                      <p:cBhvr>
                                        <p:cTn id="149" dur="1" fill="hold">
                                          <p:stCondLst>
                                            <p:cond delay="0"/>
                                          </p:stCondLst>
                                        </p:cTn>
                                        <p:tgtEl>
                                          <p:spTgt spid="101"/>
                                        </p:tgtEl>
                                        <p:attrNameLst>
                                          <p:attrName>style.visibility</p:attrName>
                                        </p:attrNameLst>
                                      </p:cBhvr>
                                      <p:to>
                                        <p:strVal val="visible"/>
                                      </p:to>
                                    </p:set>
                                    <p:animEffect transition="in" filter="fade">
                                      <p:cBhvr>
                                        <p:cTn id="150" dur="2000"/>
                                        <p:tgtEl>
                                          <p:spTgt spid="101"/>
                                        </p:tgtEl>
                                      </p:cBhvr>
                                    </p:animEffect>
                                  </p:childTnLst>
                                </p:cTn>
                              </p:par>
                              <p:par>
                                <p:cTn id="151" presetID="22" presetClass="exit" presetSubtype="4" fill="hold" grpId="1" nodeType="withEffect">
                                  <p:stCondLst>
                                    <p:cond delay="500"/>
                                  </p:stCondLst>
                                  <p:childTnLst>
                                    <p:animEffect transition="out" filter="wipe(down)">
                                      <p:cBhvr>
                                        <p:cTn id="152" dur="500"/>
                                        <p:tgtEl>
                                          <p:spTgt spid="72"/>
                                        </p:tgtEl>
                                      </p:cBhvr>
                                    </p:animEffect>
                                    <p:set>
                                      <p:cBhvr>
                                        <p:cTn id="153" dur="1" fill="hold">
                                          <p:stCondLst>
                                            <p:cond delay="499"/>
                                          </p:stCondLst>
                                        </p:cTn>
                                        <p:tgtEl>
                                          <p:spTgt spid="72"/>
                                        </p:tgtEl>
                                        <p:attrNameLst>
                                          <p:attrName>style.visibility</p:attrName>
                                        </p:attrNameLst>
                                      </p:cBhvr>
                                      <p:to>
                                        <p:strVal val="hidden"/>
                                      </p:to>
                                    </p:set>
                                  </p:childTnLst>
                                </p:cTn>
                              </p:par>
                              <p:par>
                                <p:cTn id="154" presetID="12" presetClass="entr" presetSubtype="4" fill="hold" grpId="0" nodeType="withEffect">
                                  <p:stCondLst>
                                    <p:cond delay="500"/>
                                  </p:stCondLst>
                                  <p:childTnLst>
                                    <p:set>
                                      <p:cBhvr>
                                        <p:cTn id="155" dur="1" fill="hold">
                                          <p:stCondLst>
                                            <p:cond delay="0"/>
                                          </p:stCondLst>
                                        </p:cTn>
                                        <p:tgtEl>
                                          <p:spTgt spid="73"/>
                                        </p:tgtEl>
                                        <p:attrNameLst>
                                          <p:attrName>style.visibility</p:attrName>
                                        </p:attrNameLst>
                                      </p:cBhvr>
                                      <p:to>
                                        <p:strVal val="visible"/>
                                      </p:to>
                                    </p:set>
                                    <p:animEffect transition="in" filter="slide(fromBottom)">
                                      <p:cBhvr>
                                        <p:cTn id="156" dur="500"/>
                                        <p:tgtEl>
                                          <p:spTgt spid="73"/>
                                        </p:tgtEl>
                                      </p:cBhvr>
                                    </p:animEffect>
                                  </p:childTnLst>
                                </p:cTn>
                              </p:par>
                            </p:childTnLst>
                          </p:cTn>
                        </p:par>
                        <p:par>
                          <p:cTn id="157" fill="hold">
                            <p:stCondLst>
                              <p:cond delay="6000"/>
                            </p:stCondLst>
                            <p:childTnLst>
                              <p:par>
                                <p:cTn id="158" presetID="12" presetClass="entr" presetSubtype="4" fill="hold" grpId="0" nodeType="afterEffect">
                                  <p:stCondLst>
                                    <p:cond delay="0"/>
                                  </p:stCondLst>
                                  <p:childTnLst>
                                    <p:set>
                                      <p:cBhvr>
                                        <p:cTn id="159" dur="1" fill="hold">
                                          <p:stCondLst>
                                            <p:cond delay="0"/>
                                          </p:stCondLst>
                                        </p:cTn>
                                        <p:tgtEl>
                                          <p:spTgt spid="102"/>
                                        </p:tgtEl>
                                        <p:attrNameLst>
                                          <p:attrName>style.visibility</p:attrName>
                                        </p:attrNameLst>
                                      </p:cBhvr>
                                      <p:to>
                                        <p:strVal val="visible"/>
                                      </p:to>
                                    </p:set>
                                    <p:animEffect transition="in" filter="slide(fromBottom)">
                                      <p:cBhvr>
                                        <p:cTn id="160" dur="500"/>
                                        <p:tgtEl>
                                          <p:spTgt spid="102"/>
                                        </p:tgtEl>
                                      </p:cBhvr>
                                    </p:animEffect>
                                  </p:childTnLst>
                                </p:cTn>
                              </p:par>
                            </p:childTnLst>
                          </p:cTn>
                        </p:par>
                        <p:par>
                          <p:cTn id="161" fill="hold">
                            <p:stCondLst>
                              <p:cond delay="6500"/>
                            </p:stCondLst>
                            <p:childTnLst>
                              <p:par>
                                <p:cTn id="162" presetID="0" presetClass="path" presetSubtype="0" accel="50000" decel="50000" fill="hold" grpId="1" nodeType="afterEffect">
                                  <p:stCondLst>
                                    <p:cond delay="500"/>
                                  </p:stCondLst>
                                  <p:childTnLst>
                                    <p:animMotion origin="layout" path="M 0 0 L 0.125 0 " pathEditMode="relative" ptsTypes="AA">
                                      <p:cBhvr>
                                        <p:cTn id="163" dur="2000" fill="hold"/>
                                        <p:tgtEl>
                                          <p:spTgt spid="102"/>
                                        </p:tgtEl>
                                        <p:attrNameLst>
                                          <p:attrName>ppt_x</p:attrName>
                                          <p:attrName>ppt_y</p:attrName>
                                        </p:attrNameLst>
                                      </p:cBhvr>
                                    </p:animMotion>
                                  </p:childTnLst>
                                </p:cTn>
                              </p:par>
                              <p:par>
                                <p:cTn id="164" presetID="10" presetClass="exit" presetSubtype="0" fill="hold" grpId="2" nodeType="withEffect">
                                  <p:stCondLst>
                                    <p:cond delay="500"/>
                                  </p:stCondLst>
                                  <p:childTnLst>
                                    <p:animEffect transition="out" filter="fade">
                                      <p:cBhvr>
                                        <p:cTn id="165" dur="2000"/>
                                        <p:tgtEl>
                                          <p:spTgt spid="102"/>
                                        </p:tgtEl>
                                      </p:cBhvr>
                                    </p:animEffect>
                                    <p:set>
                                      <p:cBhvr>
                                        <p:cTn id="166" dur="1" fill="hold">
                                          <p:stCondLst>
                                            <p:cond delay="1999"/>
                                          </p:stCondLst>
                                        </p:cTn>
                                        <p:tgtEl>
                                          <p:spTgt spid="102"/>
                                        </p:tgtEl>
                                        <p:attrNameLst>
                                          <p:attrName>style.visibility</p:attrName>
                                        </p:attrNameLst>
                                      </p:cBhvr>
                                      <p:to>
                                        <p:strVal val="hidden"/>
                                      </p:to>
                                    </p:set>
                                  </p:childTnLst>
                                </p:cTn>
                              </p:par>
                              <p:par>
                                <p:cTn id="167" presetID="10" presetClass="exit" presetSubtype="0" fill="hold" grpId="1" nodeType="withEffect">
                                  <p:stCondLst>
                                    <p:cond delay="500"/>
                                  </p:stCondLst>
                                  <p:childTnLst>
                                    <p:animEffect transition="out" filter="fade">
                                      <p:cBhvr>
                                        <p:cTn id="168" dur="2000"/>
                                        <p:tgtEl>
                                          <p:spTgt spid="101"/>
                                        </p:tgtEl>
                                      </p:cBhvr>
                                    </p:animEffect>
                                    <p:set>
                                      <p:cBhvr>
                                        <p:cTn id="169" dur="1" fill="hold">
                                          <p:stCondLst>
                                            <p:cond delay="1999"/>
                                          </p:stCondLst>
                                        </p:cTn>
                                        <p:tgtEl>
                                          <p:spTgt spid="101"/>
                                        </p:tgtEl>
                                        <p:attrNameLst>
                                          <p:attrName>style.visibility</p:attrName>
                                        </p:attrNameLst>
                                      </p:cBhvr>
                                      <p:to>
                                        <p:strVal val="hidden"/>
                                      </p:to>
                                    </p:set>
                                  </p:childTnLst>
                                </p:cTn>
                              </p:par>
                              <p:par>
                                <p:cTn id="170" presetID="10" presetClass="entr" presetSubtype="0" fill="hold" grpId="0" nodeType="withEffect">
                                  <p:stCondLst>
                                    <p:cond delay="500"/>
                                  </p:stCondLst>
                                  <p:childTnLst>
                                    <p:set>
                                      <p:cBhvr>
                                        <p:cTn id="171" dur="1" fill="hold">
                                          <p:stCondLst>
                                            <p:cond delay="0"/>
                                          </p:stCondLst>
                                        </p:cTn>
                                        <p:tgtEl>
                                          <p:spTgt spid="103"/>
                                        </p:tgtEl>
                                        <p:attrNameLst>
                                          <p:attrName>style.visibility</p:attrName>
                                        </p:attrNameLst>
                                      </p:cBhvr>
                                      <p:to>
                                        <p:strVal val="visible"/>
                                      </p:to>
                                    </p:set>
                                    <p:animEffect transition="in" filter="fade">
                                      <p:cBhvr>
                                        <p:cTn id="172" dur="2000"/>
                                        <p:tgtEl>
                                          <p:spTgt spid="103"/>
                                        </p:tgtEl>
                                      </p:cBhvr>
                                    </p:animEffect>
                                  </p:childTnLst>
                                </p:cTn>
                              </p:par>
                              <p:par>
                                <p:cTn id="173" presetID="22" presetClass="exit" presetSubtype="4" fill="hold" grpId="1" nodeType="withEffect">
                                  <p:stCondLst>
                                    <p:cond delay="500"/>
                                  </p:stCondLst>
                                  <p:childTnLst>
                                    <p:animEffect transition="out" filter="wipe(down)">
                                      <p:cBhvr>
                                        <p:cTn id="174" dur="500"/>
                                        <p:tgtEl>
                                          <p:spTgt spid="73"/>
                                        </p:tgtEl>
                                      </p:cBhvr>
                                    </p:animEffect>
                                    <p:set>
                                      <p:cBhvr>
                                        <p:cTn id="175" dur="1" fill="hold">
                                          <p:stCondLst>
                                            <p:cond delay="499"/>
                                          </p:stCondLst>
                                        </p:cTn>
                                        <p:tgtEl>
                                          <p:spTgt spid="73"/>
                                        </p:tgtEl>
                                        <p:attrNameLst>
                                          <p:attrName>style.visibility</p:attrName>
                                        </p:attrNameLst>
                                      </p:cBhvr>
                                      <p:to>
                                        <p:strVal val="hidden"/>
                                      </p:to>
                                    </p:set>
                                  </p:childTnLst>
                                </p:cTn>
                              </p:par>
                              <p:par>
                                <p:cTn id="176" presetID="12" presetClass="entr" presetSubtype="4" fill="hold" grpId="0" nodeType="withEffect">
                                  <p:stCondLst>
                                    <p:cond delay="500"/>
                                  </p:stCondLst>
                                  <p:childTnLst>
                                    <p:set>
                                      <p:cBhvr>
                                        <p:cTn id="177" dur="1" fill="hold">
                                          <p:stCondLst>
                                            <p:cond delay="0"/>
                                          </p:stCondLst>
                                        </p:cTn>
                                        <p:tgtEl>
                                          <p:spTgt spid="74"/>
                                        </p:tgtEl>
                                        <p:attrNameLst>
                                          <p:attrName>style.visibility</p:attrName>
                                        </p:attrNameLst>
                                      </p:cBhvr>
                                      <p:to>
                                        <p:strVal val="visible"/>
                                      </p:to>
                                    </p:set>
                                    <p:animEffect transition="in" filter="slide(fromBottom)">
                                      <p:cBhvr>
                                        <p:cTn id="178" dur="500"/>
                                        <p:tgtEl>
                                          <p:spTgt spid="74"/>
                                        </p:tgtEl>
                                      </p:cBhvr>
                                    </p:animEffect>
                                  </p:childTnLst>
                                </p:cTn>
                              </p:par>
                            </p:childTnLst>
                          </p:cTn>
                        </p:par>
                        <p:par>
                          <p:cTn id="179" fill="hold">
                            <p:stCondLst>
                              <p:cond delay="9000"/>
                            </p:stCondLst>
                            <p:childTnLst>
                              <p:par>
                                <p:cTn id="180" presetID="12" presetClass="entr" presetSubtype="4" fill="hold" grpId="0" nodeType="afterEffect">
                                  <p:stCondLst>
                                    <p:cond delay="0"/>
                                  </p:stCondLst>
                                  <p:childTnLst>
                                    <p:set>
                                      <p:cBhvr>
                                        <p:cTn id="181" dur="1" fill="hold">
                                          <p:stCondLst>
                                            <p:cond delay="0"/>
                                          </p:stCondLst>
                                        </p:cTn>
                                        <p:tgtEl>
                                          <p:spTgt spid="104"/>
                                        </p:tgtEl>
                                        <p:attrNameLst>
                                          <p:attrName>style.visibility</p:attrName>
                                        </p:attrNameLst>
                                      </p:cBhvr>
                                      <p:to>
                                        <p:strVal val="visible"/>
                                      </p:to>
                                    </p:set>
                                    <p:animEffect transition="in" filter="slide(fromBottom)">
                                      <p:cBhvr>
                                        <p:cTn id="182" dur="500"/>
                                        <p:tgtEl>
                                          <p:spTgt spid="104"/>
                                        </p:tgtEl>
                                      </p:cBhvr>
                                    </p:animEffect>
                                  </p:childTnLst>
                                </p:cTn>
                              </p:par>
                            </p:childTnLst>
                          </p:cTn>
                        </p:par>
                        <p:par>
                          <p:cTn id="183" fill="hold">
                            <p:stCondLst>
                              <p:cond delay="9500"/>
                            </p:stCondLst>
                            <p:childTnLst>
                              <p:par>
                                <p:cTn id="184" presetID="0" presetClass="path" presetSubtype="0" accel="50000" decel="50000" fill="hold" grpId="1" nodeType="afterEffect">
                                  <p:stCondLst>
                                    <p:cond delay="500"/>
                                  </p:stCondLst>
                                  <p:childTnLst>
                                    <p:animMotion origin="layout" path="M 0 0 L 0.15 0 " pathEditMode="relative" ptsTypes="AA">
                                      <p:cBhvr>
                                        <p:cTn id="185" dur="2000" fill="hold"/>
                                        <p:tgtEl>
                                          <p:spTgt spid="104"/>
                                        </p:tgtEl>
                                        <p:attrNameLst>
                                          <p:attrName>ppt_x</p:attrName>
                                          <p:attrName>ppt_y</p:attrName>
                                        </p:attrNameLst>
                                      </p:cBhvr>
                                    </p:animMotion>
                                  </p:childTnLst>
                                </p:cTn>
                              </p:par>
                              <p:par>
                                <p:cTn id="186" presetID="10" presetClass="exit" presetSubtype="0" fill="hold" grpId="2" nodeType="withEffect">
                                  <p:stCondLst>
                                    <p:cond delay="500"/>
                                  </p:stCondLst>
                                  <p:childTnLst>
                                    <p:animEffect transition="out" filter="fade">
                                      <p:cBhvr>
                                        <p:cTn id="187" dur="2000"/>
                                        <p:tgtEl>
                                          <p:spTgt spid="104"/>
                                        </p:tgtEl>
                                      </p:cBhvr>
                                    </p:animEffect>
                                    <p:set>
                                      <p:cBhvr>
                                        <p:cTn id="188" dur="1" fill="hold">
                                          <p:stCondLst>
                                            <p:cond delay="1999"/>
                                          </p:stCondLst>
                                        </p:cTn>
                                        <p:tgtEl>
                                          <p:spTgt spid="104"/>
                                        </p:tgtEl>
                                        <p:attrNameLst>
                                          <p:attrName>style.visibility</p:attrName>
                                        </p:attrNameLst>
                                      </p:cBhvr>
                                      <p:to>
                                        <p:strVal val="hidden"/>
                                      </p:to>
                                    </p:set>
                                  </p:childTnLst>
                                </p:cTn>
                              </p:par>
                              <p:par>
                                <p:cTn id="189" presetID="10" presetClass="exit" presetSubtype="0" fill="hold" grpId="1" nodeType="withEffect">
                                  <p:stCondLst>
                                    <p:cond delay="500"/>
                                  </p:stCondLst>
                                  <p:childTnLst>
                                    <p:animEffect transition="out" filter="fade">
                                      <p:cBhvr>
                                        <p:cTn id="190" dur="2000"/>
                                        <p:tgtEl>
                                          <p:spTgt spid="103"/>
                                        </p:tgtEl>
                                      </p:cBhvr>
                                    </p:animEffect>
                                    <p:set>
                                      <p:cBhvr>
                                        <p:cTn id="191" dur="1" fill="hold">
                                          <p:stCondLst>
                                            <p:cond delay="1999"/>
                                          </p:stCondLst>
                                        </p:cTn>
                                        <p:tgtEl>
                                          <p:spTgt spid="103"/>
                                        </p:tgtEl>
                                        <p:attrNameLst>
                                          <p:attrName>style.visibility</p:attrName>
                                        </p:attrNameLst>
                                      </p:cBhvr>
                                      <p:to>
                                        <p:strVal val="hidden"/>
                                      </p:to>
                                    </p:set>
                                  </p:childTnLst>
                                </p:cTn>
                              </p:par>
                              <p:par>
                                <p:cTn id="192" presetID="10" presetClass="entr" presetSubtype="0" fill="hold" grpId="0" nodeType="withEffect">
                                  <p:stCondLst>
                                    <p:cond delay="500"/>
                                  </p:stCondLst>
                                  <p:childTnLst>
                                    <p:set>
                                      <p:cBhvr>
                                        <p:cTn id="193" dur="1" fill="hold">
                                          <p:stCondLst>
                                            <p:cond delay="0"/>
                                          </p:stCondLst>
                                        </p:cTn>
                                        <p:tgtEl>
                                          <p:spTgt spid="58"/>
                                        </p:tgtEl>
                                        <p:attrNameLst>
                                          <p:attrName>style.visibility</p:attrName>
                                        </p:attrNameLst>
                                      </p:cBhvr>
                                      <p:to>
                                        <p:strVal val="visible"/>
                                      </p:to>
                                    </p:set>
                                    <p:animEffect transition="in" filter="fade">
                                      <p:cBhvr>
                                        <p:cTn id="194" dur="2000"/>
                                        <p:tgtEl>
                                          <p:spTgt spid="58"/>
                                        </p:tgtEl>
                                      </p:cBhvr>
                                    </p:animEffect>
                                  </p:childTnLst>
                                </p:cTn>
                              </p:par>
                              <p:par>
                                <p:cTn id="195" presetID="22" presetClass="exit" presetSubtype="4" fill="hold" grpId="1" nodeType="withEffect">
                                  <p:stCondLst>
                                    <p:cond delay="500"/>
                                  </p:stCondLst>
                                  <p:childTnLst>
                                    <p:animEffect transition="out" filter="wipe(down)">
                                      <p:cBhvr>
                                        <p:cTn id="196" dur="500"/>
                                        <p:tgtEl>
                                          <p:spTgt spid="74"/>
                                        </p:tgtEl>
                                      </p:cBhvr>
                                    </p:animEffect>
                                    <p:set>
                                      <p:cBhvr>
                                        <p:cTn id="197" dur="1" fill="hold">
                                          <p:stCondLst>
                                            <p:cond delay="499"/>
                                          </p:stCondLst>
                                        </p:cTn>
                                        <p:tgtEl>
                                          <p:spTgt spid="74"/>
                                        </p:tgtEl>
                                        <p:attrNameLst>
                                          <p:attrName>style.visibility</p:attrName>
                                        </p:attrNameLst>
                                      </p:cBhvr>
                                      <p:to>
                                        <p:strVal val="hidden"/>
                                      </p:to>
                                    </p:set>
                                  </p:childTnLst>
                                </p:cTn>
                              </p:par>
                              <p:par>
                                <p:cTn id="198" presetID="12" presetClass="entr" presetSubtype="4" fill="hold" grpId="0" nodeType="withEffect">
                                  <p:stCondLst>
                                    <p:cond delay="500"/>
                                  </p:stCondLst>
                                  <p:childTnLst>
                                    <p:set>
                                      <p:cBhvr>
                                        <p:cTn id="199" dur="1" fill="hold">
                                          <p:stCondLst>
                                            <p:cond delay="0"/>
                                          </p:stCondLst>
                                        </p:cTn>
                                        <p:tgtEl>
                                          <p:spTgt spid="81"/>
                                        </p:tgtEl>
                                        <p:attrNameLst>
                                          <p:attrName>style.visibility</p:attrName>
                                        </p:attrNameLst>
                                      </p:cBhvr>
                                      <p:to>
                                        <p:strVal val="visible"/>
                                      </p:to>
                                    </p:set>
                                    <p:animEffect transition="in" filter="slide(fromBottom)">
                                      <p:cBhvr>
                                        <p:cTn id="200" dur="500"/>
                                        <p:tgtEl>
                                          <p:spTgt spid="81"/>
                                        </p:tgtEl>
                                      </p:cBhvr>
                                    </p:animEffect>
                                  </p:childTnLst>
                                </p:cTn>
                              </p:par>
                            </p:childTnLst>
                          </p:cTn>
                        </p:par>
                        <p:par>
                          <p:cTn id="201" fill="hold">
                            <p:stCondLst>
                              <p:cond delay="12000"/>
                            </p:stCondLst>
                            <p:childTnLst>
                              <p:par>
                                <p:cTn id="202" presetID="12" presetClass="entr" presetSubtype="4" fill="hold" grpId="0" nodeType="afterEffect">
                                  <p:stCondLst>
                                    <p:cond delay="0"/>
                                  </p:stCondLst>
                                  <p:childTnLst>
                                    <p:set>
                                      <p:cBhvr>
                                        <p:cTn id="203" dur="1" fill="hold">
                                          <p:stCondLst>
                                            <p:cond delay="0"/>
                                          </p:stCondLst>
                                        </p:cTn>
                                        <p:tgtEl>
                                          <p:spTgt spid="59"/>
                                        </p:tgtEl>
                                        <p:attrNameLst>
                                          <p:attrName>style.visibility</p:attrName>
                                        </p:attrNameLst>
                                      </p:cBhvr>
                                      <p:to>
                                        <p:strVal val="visible"/>
                                      </p:to>
                                    </p:set>
                                    <p:animEffect transition="in" filter="slide(fromBottom)">
                                      <p:cBhvr>
                                        <p:cTn id="204" dur="500"/>
                                        <p:tgtEl>
                                          <p:spTgt spid="59"/>
                                        </p:tgtEl>
                                      </p:cBhvr>
                                    </p:animEffect>
                                  </p:childTnLst>
                                </p:cTn>
                              </p:par>
                            </p:childTnLst>
                          </p:cTn>
                        </p:par>
                        <p:par>
                          <p:cTn id="205" fill="hold">
                            <p:stCondLst>
                              <p:cond delay="12500"/>
                            </p:stCondLst>
                            <p:childTnLst>
                              <p:par>
                                <p:cTn id="206" presetID="0" presetClass="path" presetSubtype="0" accel="50000" decel="50000" fill="hold" grpId="1" nodeType="afterEffect">
                                  <p:stCondLst>
                                    <p:cond delay="500"/>
                                  </p:stCondLst>
                                  <p:childTnLst>
                                    <p:animMotion origin="layout" path="M 0 0 L 0.125 0 " pathEditMode="relative" ptsTypes="AA">
                                      <p:cBhvr>
                                        <p:cTn id="207" dur="2000" fill="hold"/>
                                        <p:tgtEl>
                                          <p:spTgt spid="59"/>
                                        </p:tgtEl>
                                        <p:attrNameLst>
                                          <p:attrName>ppt_x</p:attrName>
                                          <p:attrName>ppt_y</p:attrName>
                                        </p:attrNameLst>
                                      </p:cBhvr>
                                    </p:animMotion>
                                  </p:childTnLst>
                                </p:cTn>
                              </p:par>
                              <p:par>
                                <p:cTn id="208" presetID="10" presetClass="exit" presetSubtype="0" fill="hold" grpId="2" nodeType="withEffect">
                                  <p:stCondLst>
                                    <p:cond delay="500"/>
                                  </p:stCondLst>
                                  <p:childTnLst>
                                    <p:animEffect transition="out" filter="fade">
                                      <p:cBhvr>
                                        <p:cTn id="209" dur="2000"/>
                                        <p:tgtEl>
                                          <p:spTgt spid="59"/>
                                        </p:tgtEl>
                                      </p:cBhvr>
                                    </p:animEffect>
                                    <p:set>
                                      <p:cBhvr>
                                        <p:cTn id="210" dur="1" fill="hold">
                                          <p:stCondLst>
                                            <p:cond delay="1999"/>
                                          </p:stCondLst>
                                        </p:cTn>
                                        <p:tgtEl>
                                          <p:spTgt spid="59"/>
                                        </p:tgtEl>
                                        <p:attrNameLst>
                                          <p:attrName>style.visibility</p:attrName>
                                        </p:attrNameLst>
                                      </p:cBhvr>
                                      <p:to>
                                        <p:strVal val="hidden"/>
                                      </p:to>
                                    </p:set>
                                  </p:childTnLst>
                                </p:cTn>
                              </p:par>
                              <p:par>
                                <p:cTn id="211" presetID="10" presetClass="exit" presetSubtype="0" fill="hold" grpId="1" nodeType="withEffect">
                                  <p:stCondLst>
                                    <p:cond delay="500"/>
                                  </p:stCondLst>
                                  <p:childTnLst>
                                    <p:animEffect transition="out" filter="fade">
                                      <p:cBhvr>
                                        <p:cTn id="212" dur="2000"/>
                                        <p:tgtEl>
                                          <p:spTgt spid="58"/>
                                        </p:tgtEl>
                                      </p:cBhvr>
                                    </p:animEffect>
                                    <p:set>
                                      <p:cBhvr>
                                        <p:cTn id="213" dur="1" fill="hold">
                                          <p:stCondLst>
                                            <p:cond delay="1999"/>
                                          </p:stCondLst>
                                        </p:cTn>
                                        <p:tgtEl>
                                          <p:spTgt spid="58"/>
                                        </p:tgtEl>
                                        <p:attrNameLst>
                                          <p:attrName>style.visibility</p:attrName>
                                        </p:attrNameLst>
                                      </p:cBhvr>
                                      <p:to>
                                        <p:strVal val="hidden"/>
                                      </p:to>
                                    </p:set>
                                  </p:childTnLst>
                                </p:cTn>
                              </p:par>
                              <p:par>
                                <p:cTn id="214" presetID="10" presetClass="entr" presetSubtype="0" fill="hold" grpId="0" nodeType="withEffect">
                                  <p:stCondLst>
                                    <p:cond delay="500"/>
                                  </p:stCondLst>
                                  <p:childTnLst>
                                    <p:set>
                                      <p:cBhvr>
                                        <p:cTn id="215" dur="1" fill="hold">
                                          <p:stCondLst>
                                            <p:cond delay="0"/>
                                          </p:stCondLst>
                                        </p:cTn>
                                        <p:tgtEl>
                                          <p:spTgt spid="63"/>
                                        </p:tgtEl>
                                        <p:attrNameLst>
                                          <p:attrName>style.visibility</p:attrName>
                                        </p:attrNameLst>
                                      </p:cBhvr>
                                      <p:to>
                                        <p:strVal val="visible"/>
                                      </p:to>
                                    </p:set>
                                    <p:animEffect transition="in" filter="fade">
                                      <p:cBhvr>
                                        <p:cTn id="216" dur="2000"/>
                                        <p:tgtEl>
                                          <p:spTgt spid="63"/>
                                        </p:tgtEl>
                                      </p:cBhvr>
                                    </p:animEffect>
                                  </p:childTnLst>
                                </p:cTn>
                              </p:par>
                              <p:par>
                                <p:cTn id="217" presetID="22" presetClass="exit" presetSubtype="4" fill="hold" grpId="1" nodeType="withEffect">
                                  <p:stCondLst>
                                    <p:cond delay="500"/>
                                  </p:stCondLst>
                                  <p:childTnLst>
                                    <p:animEffect transition="out" filter="wipe(down)">
                                      <p:cBhvr>
                                        <p:cTn id="218" dur="500"/>
                                        <p:tgtEl>
                                          <p:spTgt spid="81"/>
                                        </p:tgtEl>
                                      </p:cBhvr>
                                    </p:animEffect>
                                    <p:set>
                                      <p:cBhvr>
                                        <p:cTn id="219" dur="1" fill="hold">
                                          <p:stCondLst>
                                            <p:cond delay="499"/>
                                          </p:stCondLst>
                                        </p:cTn>
                                        <p:tgtEl>
                                          <p:spTgt spid="81"/>
                                        </p:tgtEl>
                                        <p:attrNameLst>
                                          <p:attrName>style.visibility</p:attrName>
                                        </p:attrNameLst>
                                      </p:cBhvr>
                                      <p:to>
                                        <p:strVal val="hidden"/>
                                      </p:to>
                                    </p:set>
                                  </p:childTnLst>
                                </p:cTn>
                              </p:par>
                              <p:par>
                                <p:cTn id="220" presetID="12" presetClass="entr" presetSubtype="4" fill="hold" grpId="0" nodeType="withEffect">
                                  <p:stCondLst>
                                    <p:cond delay="500"/>
                                  </p:stCondLst>
                                  <p:childTnLst>
                                    <p:set>
                                      <p:cBhvr>
                                        <p:cTn id="221" dur="1" fill="hold">
                                          <p:stCondLst>
                                            <p:cond delay="0"/>
                                          </p:stCondLst>
                                        </p:cTn>
                                        <p:tgtEl>
                                          <p:spTgt spid="85"/>
                                        </p:tgtEl>
                                        <p:attrNameLst>
                                          <p:attrName>style.visibility</p:attrName>
                                        </p:attrNameLst>
                                      </p:cBhvr>
                                      <p:to>
                                        <p:strVal val="visible"/>
                                      </p:to>
                                    </p:set>
                                    <p:animEffect transition="in" filter="slide(fromBottom)">
                                      <p:cBhvr>
                                        <p:cTn id="222" dur="500"/>
                                        <p:tgtEl>
                                          <p:spTgt spid="85"/>
                                        </p:tgtEl>
                                      </p:cBhvr>
                                    </p:animEffect>
                                  </p:childTnLst>
                                </p:cTn>
                              </p:par>
                            </p:childTnLst>
                          </p:cTn>
                        </p:par>
                        <p:par>
                          <p:cTn id="223" fill="hold">
                            <p:stCondLst>
                              <p:cond delay="15000"/>
                            </p:stCondLst>
                            <p:childTnLst>
                              <p:par>
                                <p:cTn id="224" presetID="12" presetClass="entr" presetSubtype="4" fill="hold" grpId="0" nodeType="afterEffect">
                                  <p:stCondLst>
                                    <p:cond delay="0"/>
                                  </p:stCondLst>
                                  <p:childTnLst>
                                    <p:set>
                                      <p:cBhvr>
                                        <p:cTn id="225" dur="1" fill="hold">
                                          <p:stCondLst>
                                            <p:cond delay="0"/>
                                          </p:stCondLst>
                                        </p:cTn>
                                        <p:tgtEl>
                                          <p:spTgt spid="64"/>
                                        </p:tgtEl>
                                        <p:attrNameLst>
                                          <p:attrName>style.visibility</p:attrName>
                                        </p:attrNameLst>
                                      </p:cBhvr>
                                      <p:to>
                                        <p:strVal val="visible"/>
                                      </p:to>
                                    </p:set>
                                    <p:animEffect transition="in" filter="slide(fromBottom)">
                                      <p:cBhvr>
                                        <p:cTn id="226" dur="500"/>
                                        <p:tgtEl>
                                          <p:spTgt spid="64"/>
                                        </p:tgtEl>
                                      </p:cBhvr>
                                    </p:animEffect>
                                  </p:childTnLst>
                                </p:cTn>
                              </p:par>
                            </p:childTnLst>
                          </p:cTn>
                        </p:par>
                        <p:par>
                          <p:cTn id="227" fill="hold">
                            <p:stCondLst>
                              <p:cond delay="15500"/>
                            </p:stCondLst>
                            <p:childTnLst>
                              <p:par>
                                <p:cTn id="228" presetID="12" presetClass="entr" presetSubtype="4" fill="hold" nodeType="afterEffect">
                                  <p:stCondLst>
                                    <p:cond delay="0"/>
                                  </p:stCondLst>
                                  <p:childTnLst>
                                    <p:set>
                                      <p:cBhvr>
                                        <p:cTn id="229" dur="1" fill="hold">
                                          <p:stCondLst>
                                            <p:cond delay="0"/>
                                          </p:stCondLst>
                                        </p:cTn>
                                        <p:tgtEl>
                                          <p:spTgt spid="1026"/>
                                        </p:tgtEl>
                                        <p:attrNameLst>
                                          <p:attrName>style.visibility</p:attrName>
                                        </p:attrNameLst>
                                      </p:cBhvr>
                                      <p:to>
                                        <p:strVal val="visible"/>
                                      </p:to>
                                    </p:set>
                                    <p:animEffect transition="in" filter="slide(fromBottom)">
                                      <p:cBhvr>
                                        <p:cTn id="230" dur="500"/>
                                        <p:tgtEl>
                                          <p:spTgt spid="1026"/>
                                        </p:tgtEl>
                                      </p:cBhvr>
                                    </p:animEffect>
                                  </p:childTnLst>
                                </p:cTn>
                              </p:par>
                            </p:childTnLst>
                          </p:cTn>
                        </p:par>
                      </p:childTnLst>
                    </p:cTn>
                  </p:par>
                  <p:par>
                    <p:cTn id="231" fill="hold">
                      <p:stCondLst>
                        <p:cond delay="indefinite"/>
                      </p:stCondLst>
                      <p:childTnLst>
                        <p:par>
                          <p:cTn id="232" fill="hold">
                            <p:stCondLst>
                              <p:cond delay="0"/>
                            </p:stCondLst>
                            <p:childTnLst>
                              <p:par>
                                <p:cTn id="233" presetID="23" presetClass="entr" presetSubtype="16" fill="hold" grpId="0" nodeType="clickEffect">
                                  <p:stCondLst>
                                    <p:cond delay="0"/>
                                  </p:stCondLst>
                                  <p:childTnLst>
                                    <p:set>
                                      <p:cBhvr>
                                        <p:cTn id="234" dur="1" fill="hold">
                                          <p:stCondLst>
                                            <p:cond delay="0"/>
                                          </p:stCondLst>
                                        </p:cTn>
                                        <p:tgtEl>
                                          <p:spTgt spid="119"/>
                                        </p:tgtEl>
                                        <p:attrNameLst>
                                          <p:attrName>style.visibility</p:attrName>
                                        </p:attrNameLst>
                                      </p:cBhvr>
                                      <p:to>
                                        <p:strVal val="visible"/>
                                      </p:to>
                                    </p:set>
                                    <p:anim calcmode="lin" valueType="num">
                                      <p:cBhvr>
                                        <p:cTn id="235" dur="500" fill="hold"/>
                                        <p:tgtEl>
                                          <p:spTgt spid="119"/>
                                        </p:tgtEl>
                                        <p:attrNameLst>
                                          <p:attrName>ppt_w</p:attrName>
                                        </p:attrNameLst>
                                      </p:cBhvr>
                                      <p:tavLst>
                                        <p:tav tm="0">
                                          <p:val>
                                            <p:fltVal val="0"/>
                                          </p:val>
                                        </p:tav>
                                        <p:tav tm="100000">
                                          <p:val>
                                            <p:strVal val="#ppt_w"/>
                                          </p:val>
                                        </p:tav>
                                      </p:tavLst>
                                    </p:anim>
                                    <p:anim calcmode="lin" valueType="num">
                                      <p:cBhvr>
                                        <p:cTn id="236" dur="500" fill="hold"/>
                                        <p:tgtEl>
                                          <p:spTgt spid="119"/>
                                        </p:tgtEl>
                                        <p:attrNameLst>
                                          <p:attrName>ppt_h</p:attrName>
                                        </p:attrNameLst>
                                      </p:cBhvr>
                                      <p:tavLst>
                                        <p:tav tm="0">
                                          <p:val>
                                            <p:fltVal val="0"/>
                                          </p:val>
                                        </p:tav>
                                        <p:tav tm="100000">
                                          <p:val>
                                            <p:strVal val="#ppt_h"/>
                                          </p:val>
                                        </p:tav>
                                      </p:tavLst>
                                    </p:anim>
                                  </p:childTnLst>
                                </p:cTn>
                              </p:par>
                              <p:par>
                                <p:cTn id="237" presetID="53" presetClass="exit" presetSubtype="0" fill="hold" nodeType="withEffect">
                                  <p:stCondLst>
                                    <p:cond delay="0"/>
                                  </p:stCondLst>
                                  <p:childTnLst>
                                    <p:anim calcmode="lin" valueType="num">
                                      <p:cBhvr>
                                        <p:cTn id="238" dur="500"/>
                                        <p:tgtEl>
                                          <p:spTgt spid="10"/>
                                        </p:tgtEl>
                                        <p:attrNameLst>
                                          <p:attrName>ppt_w</p:attrName>
                                        </p:attrNameLst>
                                      </p:cBhvr>
                                      <p:tavLst>
                                        <p:tav tm="0">
                                          <p:val>
                                            <p:strVal val="ppt_w"/>
                                          </p:val>
                                        </p:tav>
                                        <p:tav tm="100000">
                                          <p:val>
                                            <p:fltVal val="0"/>
                                          </p:val>
                                        </p:tav>
                                      </p:tavLst>
                                    </p:anim>
                                    <p:anim calcmode="lin" valueType="num">
                                      <p:cBhvr>
                                        <p:cTn id="239" dur="500"/>
                                        <p:tgtEl>
                                          <p:spTgt spid="10"/>
                                        </p:tgtEl>
                                        <p:attrNameLst>
                                          <p:attrName>ppt_h</p:attrName>
                                        </p:attrNameLst>
                                      </p:cBhvr>
                                      <p:tavLst>
                                        <p:tav tm="0">
                                          <p:val>
                                            <p:strVal val="ppt_h"/>
                                          </p:val>
                                        </p:tav>
                                        <p:tav tm="100000">
                                          <p:val>
                                            <p:fltVal val="0"/>
                                          </p:val>
                                        </p:tav>
                                      </p:tavLst>
                                    </p:anim>
                                    <p:animEffect transition="out" filter="fade">
                                      <p:cBhvr>
                                        <p:cTn id="240" dur="500"/>
                                        <p:tgtEl>
                                          <p:spTgt spid="10"/>
                                        </p:tgtEl>
                                      </p:cBhvr>
                                    </p:animEffect>
                                    <p:set>
                                      <p:cBhvr>
                                        <p:cTn id="241" dur="1" fill="hold">
                                          <p:stCondLst>
                                            <p:cond delay="499"/>
                                          </p:stCondLst>
                                        </p:cTn>
                                        <p:tgtEl>
                                          <p:spTgt spid="10"/>
                                        </p:tgtEl>
                                        <p:attrNameLst>
                                          <p:attrName>style.visibility</p:attrName>
                                        </p:attrNameLst>
                                      </p:cBhvr>
                                      <p:to>
                                        <p:strVal val="hidden"/>
                                      </p:to>
                                    </p:set>
                                  </p:childTnLst>
                                </p:cTn>
                              </p:par>
                            </p:childTnLst>
                          </p:cTn>
                        </p:par>
                      </p:childTnLst>
                    </p:cTn>
                  </p:par>
                  <p:par>
                    <p:cTn id="242" fill="hold">
                      <p:stCondLst>
                        <p:cond delay="indefinite"/>
                      </p:stCondLst>
                      <p:childTnLst>
                        <p:par>
                          <p:cTn id="243" fill="hold">
                            <p:stCondLst>
                              <p:cond delay="0"/>
                            </p:stCondLst>
                            <p:childTnLst>
                              <p:par>
                                <p:cTn id="244" presetID="9" presetClass="entr" presetSubtype="0" fill="hold" nodeType="clickEffect">
                                  <p:stCondLst>
                                    <p:cond delay="0"/>
                                  </p:stCondLst>
                                  <p:childTnLst>
                                    <p:set>
                                      <p:cBhvr>
                                        <p:cTn id="245" dur="1" fill="hold">
                                          <p:stCondLst>
                                            <p:cond delay="0"/>
                                          </p:stCondLst>
                                        </p:cTn>
                                        <p:tgtEl>
                                          <p:spTgt spid="105"/>
                                        </p:tgtEl>
                                        <p:attrNameLst>
                                          <p:attrName>style.visibility</p:attrName>
                                        </p:attrNameLst>
                                      </p:cBhvr>
                                      <p:to>
                                        <p:strVal val="visible"/>
                                      </p:to>
                                    </p:set>
                                    <p:animEffect transition="in" filter="dissolve">
                                      <p:cBhvr>
                                        <p:cTn id="246" dur="3000"/>
                                        <p:tgtEl>
                                          <p:spTgt spid="105"/>
                                        </p:tgtEl>
                                      </p:cBhvr>
                                    </p:animEffect>
                                  </p:childTnLst>
                                </p:cTn>
                              </p:par>
                              <p:par>
                                <p:cTn id="247" presetID="53" presetClass="exit" presetSubtype="0" fill="hold" grpId="1" nodeType="withEffect">
                                  <p:stCondLst>
                                    <p:cond delay="0"/>
                                  </p:stCondLst>
                                  <p:childTnLst>
                                    <p:anim calcmode="lin" valueType="num">
                                      <p:cBhvr>
                                        <p:cTn id="248" dur="500"/>
                                        <p:tgtEl>
                                          <p:spTgt spid="119"/>
                                        </p:tgtEl>
                                        <p:attrNameLst>
                                          <p:attrName>ppt_w</p:attrName>
                                        </p:attrNameLst>
                                      </p:cBhvr>
                                      <p:tavLst>
                                        <p:tav tm="0">
                                          <p:val>
                                            <p:strVal val="ppt_w"/>
                                          </p:val>
                                        </p:tav>
                                        <p:tav tm="100000">
                                          <p:val>
                                            <p:fltVal val="0"/>
                                          </p:val>
                                        </p:tav>
                                      </p:tavLst>
                                    </p:anim>
                                    <p:anim calcmode="lin" valueType="num">
                                      <p:cBhvr>
                                        <p:cTn id="249" dur="500"/>
                                        <p:tgtEl>
                                          <p:spTgt spid="119"/>
                                        </p:tgtEl>
                                        <p:attrNameLst>
                                          <p:attrName>ppt_h</p:attrName>
                                        </p:attrNameLst>
                                      </p:cBhvr>
                                      <p:tavLst>
                                        <p:tav tm="0">
                                          <p:val>
                                            <p:strVal val="ppt_h"/>
                                          </p:val>
                                        </p:tav>
                                        <p:tav tm="100000">
                                          <p:val>
                                            <p:fltVal val="0"/>
                                          </p:val>
                                        </p:tav>
                                      </p:tavLst>
                                    </p:anim>
                                    <p:animEffect transition="out" filter="fade">
                                      <p:cBhvr>
                                        <p:cTn id="250" dur="500"/>
                                        <p:tgtEl>
                                          <p:spTgt spid="119"/>
                                        </p:tgtEl>
                                      </p:cBhvr>
                                    </p:animEffect>
                                    <p:set>
                                      <p:cBhvr>
                                        <p:cTn id="251" dur="1" fill="hold">
                                          <p:stCondLst>
                                            <p:cond delay="499"/>
                                          </p:stCondLst>
                                        </p:cTn>
                                        <p:tgtEl>
                                          <p:spTgt spid="119"/>
                                        </p:tgtEl>
                                        <p:attrNameLst>
                                          <p:attrName>style.visibility</p:attrName>
                                        </p:attrNameLst>
                                      </p:cBhvr>
                                      <p:to>
                                        <p:strVal val="hidden"/>
                                      </p:to>
                                    </p:set>
                                  </p:childTnLst>
                                </p:cTn>
                              </p:par>
                              <p:par>
                                <p:cTn id="252" presetID="53" presetClass="exit" presetSubtype="0" fill="hold" grpId="1" nodeType="withEffect">
                                  <p:stCondLst>
                                    <p:cond delay="0"/>
                                  </p:stCondLst>
                                  <p:childTnLst>
                                    <p:anim calcmode="lin" valueType="num">
                                      <p:cBhvr>
                                        <p:cTn id="253" dur="500"/>
                                        <p:tgtEl>
                                          <p:spTgt spid="91"/>
                                        </p:tgtEl>
                                        <p:attrNameLst>
                                          <p:attrName>ppt_w</p:attrName>
                                        </p:attrNameLst>
                                      </p:cBhvr>
                                      <p:tavLst>
                                        <p:tav tm="0">
                                          <p:val>
                                            <p:strVal val="ppt_w"/>
                                          </p:val>
                                        </p:tav>
                                        <p:tav tm="100000">
                                          <p:val>
                                            <p:fltVal val="0"/>
                                          </p:val>
                                        </p:tav>
                                      </p:tavLst>
                                    </p:anim>
                                    <p:anim calcmode="lin" valueType="num">
                                      <p:cBhvr>
                                        <p:cTn id="254" dur="500"/>
                                        <p:tgtEl>
                                          <p:spTgt spid="91"/>
                                        </p:tgtEl>
                                        <p:attrNameLst>
                                          <p:attrName>ppt_h</p:attrName>
                                        </p:attrNameLst>
                                      </p:cBhvr>
                                      <p:tavLst>
                                        <p:tav tm="0">
                                          <p:val>
                                            <p:strVal val="ppt_h"/>
                                          </p:val>
                                        </p:tav>
                                        <p:tav tm="100000">
                                          <p:val>
                                            <p:fltVal val="0"/>
                                          </p:val>
                                        </p:tav>
                                      </p:tavLst>
                                    </p:anim>
                                    <p:animEffect transition="out" filter="fade">
                                      <p:cBhvr>
                                        <p:cTn id="255" dur="500"/>
                                        <p:tgtEl>
                                          <p:spTgt spid="91"/>
                                        </p:tgtEl>
                                      </p:cBhvr>
                                    </p:animEffect>
                                    <p:set>
                                      <p:cBhvr>
                                        <p:cTn id="256" dur="1" fill="hold">
                                          <p:stCondLst>
                                            <p:cond delay="499"/>
                                          </p:stCondLst>
                                        </p:cTn>
                                        <p:tgtEl>
                                          <p:spTgt spid="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16" grpId="0"/>
      <p:bldP spid="16" grpId="1"/>
      <p:bldP spid="16" grpId="2"/>
      <p:bldP spid="65" grpId="0"/>
      <p:bldP spid="65" grpId="1"/>
      <p:bldP spid="82" grpId="0"/>
      <p:bldP spid="82" grpId="1"/>
      <p:bldP spid="82" grpId="2"/>
      <p:bldP spid="84" grpId="0"/>
      <p:bldP spid="84" grpId="1"/>
      <p:bldP spid="84" grpId="2"/>
      <p:bldP spid="66" grpId="0"/>
      <p:bldP spid="66" grpId="1"/>
      <p:bldP spid="89" grpId="0"/>
      <p:bldP spid="89" grpId="1"/>
      <p:bldP spid="90" grpId="0"/>
      <p:bldP spid="90" grpId="1"/>
      <p:bldP spid="69" grpId="0"/>
      <p:bldP spid="69" grpId="1"/>
      <p:bldP spid="97" grpId="0"/>
      <p:bldP spid="97" grpId="1"/>
      <p:bldP spid="99" grpId="0"/>
      <p:bldP spid="99" grpId="1"/>
      <p:bldP spid="99" grpId="2"/>
      <p:bldP spid="70" grpId="0"/>
      <p:bldP spid="70" grpId="1"/>
      <p:bldP spid="98" grpId="0"/>
      <p:bldP spid="98" grpId="1"/>
      <p:bldP spid="100" grpId="0"/>
      <p:bldP spid="100" grpId="1"/>
      <p:bldP spid="100" grpId="2"/>
      <p:bldP spid="72" grpId="0"/>
      <p:bldP spid="72" grpId="1"/>
      <p:bldP spid="101" grpId="0"/>
      <p:bldP spid="101" grpId="1"/>
      <p:bldP spid="102" grpId="0"/>
      <p:bldP spid="102" grpId="1"/>
      <p:bldP spid="102" grpId="2"/>
      <p:bldP spid="73" grpId="0"/>
      <p:bldP spid="73" grpId="1"/>
      <p:bldP spid="103" grpId="0"/>
      <p:bldP spid="103" grpId="1"/>
      <p:bldP spid="104" grpId="0"/>
      <p:bldP spid="104" grpId="1"/>
      <p:bldP spid="104" grpId="2"/>
      <p:bldP spid="74" grpId="0"/>
      <p:bldP spid="74" grpId="1"/>
      <p:bldP spid="58" grpId="0"/>
      <p:bldP spid="58" grpId="1"/>
      <p:bldP spid="59" grpId="0"/>
      <p:bldP spid="59" grpId="1"/>
      <p:bldP spid="59" grpId="2"/>
      <p:bldP spid="81" grpId="0"/>
      <p:bldP spid="81" grpId="1"/>
      <p:bldP spid="63" grpId="0"/>
      <p:bldP spid="64" grpId="0"/>
      <p:bldP spid="85" grpId="0"/>
      <p:bldP spid="91" grpId="0" animBg="1"/>
      <p:bldP spid="91" grpId="1" animBg="1"/>
      <p:bldP spid="119" grpId="0" animBg="1"/>
      <p:bldP spid="119"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152400"/>
            <a:ext cx="8229600" cy="563562"/>
          </a:xfrm>
        </p:spPr>
        <p:txBody>
          <a:bodyPr>
            <a:noAutofit/>
          </a:bodyPr>
          <a:lstStyle/>
          <a:p>
            <a:r>
              <a:rPr lang="en-US" sz="3600" dirty="0" smtClean="0"/>
              <a:t>Zooms on the edge of the Mandelbrot Set</a:t>
            </a:r>
            <a:endParaRPr lang="en-US" sz="3600" dirty="0"/>
          </a:p>
        </p:txBody>
      </p:sp>
      <p:pic>
        <p:nvPicPr>
          <p:cNvPr id="9" name="Picture 8" descr="SL10_02.GIF"/>
          <p:cNvPicPr>
            <a:picLocks noChangeAspect="1"/>
          </p:cNvPicPr>
          <p:nvPr/>
        </p:nvPicPr>
        <p:blipFill>
          <a:blip r:embed="rId3" cstate="print"/>
          <a:stretch>
            <a:fillRect/>
          </a:stretch>
        </p:blipFill>
        <p:spPr>
          <a:xfrm>
            <a:off x="762000" y="1143000"/>
            <a:ext cx="7620000" cy="5715000"/>
          </a:xfrm>
          <a:prstGeom prst="rect">
            <a:avLst/>
          </a:prstGeom>
        </p:spPr>
      </p:pic>
      <p:grpSp>
        <p:nvGrpSpPr>
          <p:cNvPr id="2" name="Group 23"/>
          <p:cNvGrpSpPr/>
          <p:nvPr/>
        </p:nvGrpSpPr>
        <p:grpSpPr>
          <a:xfrm>
            <a:off x="-1295400" y="-8305800"/>
            <a:ext cx="11125200" cy="7467600"/>
            <a:chOff x="-1295400" y="-609600"/>
            <a:chExt cx="11125200" cy="7467600"/>
          </a:xfrm>
        </p:grpSpPr>
        <p:sp>
          <p:nvSpPr>
            <p:cNvPr id="11" name="Rectangle 10"/>
            <p:cNvSpPr/>
            <p:nvPr/>
          </p:nvSpPr>
          <p:spPr>
            <a:xfrm>
              <a:off x="8839200" y="-609600"/>
              <a:ext cx="304800" cy="6096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295400" y="1143000"/>
              <a:ext cx="7620000" cy="57150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09600" y="-76200"/>
              <a:ext cx="7620000" cy="57150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219200" y="-609600"/>
              <a:ext cx="7620000" cy="57150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09800" y="762000"/>
              <a:ext cx="7620000" cy="57150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p:cNvSpPr/>
          <p:nvPr/>
        </p:nvSpPr>
        <p:spPr>
          <a:xfrm>
            <a:off x="2057400" y="3581400"/>
            <a:ext cx="1066800" cy="8001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SL10_04.GIF"/>
          <p:cNvPicPr>
            <a:picLocks noChangeAspect="1"/>
          </p:cNvPicPr>
          <p:nvPr/>
        </p:nvPicPr>
        <p:blipFill>
          <a:blip r:embed="rId4" cstate="print"/>
          <a:stretch>
            <a:fillRect/>
          </a:stretch>
        </p:blipFill>
        <p:spPr>
          <a:xfrm>
            <a:off x="-1295400" y="1143000"/>
            <a:ext cx="7620000" cy="5715000"/>
          </a:xfrm>
          <a:prstGeom prst="rect">
            <a:avLst/>
          </a:prstGeom>
        </p:spPr>
      </p:pic>
      <p:grpSp>
        <p:nvGrpSpPr>
          <p:cNvPr id="3" name="Group 38"/>
          <p:cNvGrpSpPr/>
          <p:nvPr/>
        </p:nvGrpSpPr>
        <p:grpSpPr>
          <a:xfrm>
            <a:off x="-76200" y="7315200"/>
            <a:ext cx="9220200" cy="5867400"/>
            <a:chOff x="-76200" y="1219200"/>
            <a:chExt cx="9220200" cy="5867400"/>
          </a:xfrm>
        </p:grpSpPr>
        <p:cxnSp>
          <p:nvCxnSpPr>
            <p:cNvPr id="19" name="Straight Connector 18"/>
            <p:cNvCxnSpPr/>
            <p:nvPr/>
          </p:nvCxnSpPr>
          <p:spPr>
            <a:xfrm rot="5400000" flipH="1" flipV="1">
              <a:off x="5448300" y="4152900"/>
              <a:ext cx="58674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2171700" y="4152900"/>
              <a:ext cx="58674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8382000" y="1219200"/>
              <a:ext cx="762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a:off x="-76200" y="1219200"/>
              <a:ext cx="8382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a:off x="762000" y="1219200"/>
              <a:ext cx="7620000" cy="56388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0800000" flipV="1">
              <a:off x="762000" y="1219200"/>
              <a:ext cx="7620000" cy="56388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3886200" y="2419350"/>
            <a:ext cx="1066800" cy="8001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SL10_01.GIF"/>
          <p:cNvPicPr>
            <a:picLocks noChangeAspect="1"/>
          </p:cNvPicPr>
          <p:nvPr/>
        </p:nvPicPr>
        <p:blipFill>
          <a:blip r:embed="rId5" cstate="print"/>
          <a:stretch>
            <a:fillRect/>
          </a:stretch>
        </p:blipFill>
        <p:spPr>
          <a:xfrm>
            <a:off x="609600" y="-76200"/>
            <a:ext cx="7620000" cy="5715000"/>
          </a:xfrm>
          <a:prstGeom prst="rect">
            <a:avLst/>
          </a:prstGeom>
        </p:spPr>
      </p:pic>
      <p:sp>
        <p:nvSpPr>
          <p:cNvPr id="17" name="Rectangle 16"/>
          <p:cNvSpPr/>
          <p:nvPr/>
        </p:nvSpPr>
        <p:spPr>
          <a:xfrm>
            <a:off x="5562600" y="3295650"/>
            <a:ext cx="1066800" cy="8001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SL10_05.GIF"/>
          <p:cNvPicPr>
            <a:picLocks noChangeAspect="1"/>
          </p:cNvPicPr>
          <p:nvPr/>
        </p:nvPicPr>
        <p:blipFill>
          <a:blip r:embed="rId6" cstate="print"/>
          <a:stretch>
            <a:fillRect/>
          </a:stretch>
        </p:blipFill>
        <p:spPr>
          <a:xfrm>
            <a:off x="2209800" y="762000"/>
            <a:ext cx="7620000" cy="5715000"/>
          </a:xfrm>
          <a:prstGeom prst="rect">
            <a:avLst/>
          </a:prstGeom>
        </p:spPr>
      </p:pic>
      <p:sp>
        <p:nvSpPr>
          <p:cNvPr id="16" name="Rectangle 15"/>
          <p:cNvSpPr/>
          <p:nvPr/>
        </p:nvSpPr>
        <p:spPr>
          <a:xfrm>
            <a:off x="4743450" y="1790700"/>
            <a:ext cx="1066800" cy="8001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SL10_03.GIF"/>
          <p:cNvPicPr>
            <a:picLocks noChangeAspect="1"/>
          </p:cNvPicPr>
          <p:nvPr/>
        </p:nvPicPr>
        <p:blipFill>
          <a:blip r:embed="rId7" cstate="print"/>
          <a:stretch>
            <a:fillRect/>
          </a:stretch>
        </p:blipFill>
        <p:spPr>
          <a:xfrm>
            <a:off x="1219200" y="-609600"/>
            <a:ext cx="7620000" cy="5715000"/>
          </a:xfrm>
          <a:prstGeom prst="rect">
            <a:avLst/>
          </a:prstGeom>
        </p:spPr>
      </p:pic>
      <p:grpSp>
        <p:nvGrpSpPr>
          <p:cNvPr id="4" name="Group 31"/>
          <p:cNvGrpSpPr/>
          <p:nvPr/>
        </p:nvGrpSpPr>
        <p:grpSpPr>
          <a:xfrm>
            <a:off x="1295400" y="3581400"/>
            <a:ext cx="4648200" cy="822434"/>
            <a:chOff x="1295400" y="3581400"/>
            <a:chExt cx="4648200" cy="822434"/>
          </a:xfrm>
        </p:grpSpPr>
        <p:sp>
          <p:nvSpPr>
            <p:cNvPr id="28" name="Oval 27"/>
            <p:cNvSpPr/>
            <p:nvPr/>
          </p:nvSpPr>
          <p:spPr>
            <a:xfrm>
              <a:off x="1295400" y="3581400"/>
              <a:ext cx="822434" cy="822434"/>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368566" y="3810000"/>
              <a:ext cx="381000" cy="3810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5410200" y="3733800"/>
              <a:ext cx="533400" cy="5334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37"/>
          <p:cNvGrpSpPr/>
          <p:nvPr/>
        </p:nvGrpSpPr>
        <p:grpSpPr>
          <a:xfrm>
            <a:off x="4083268" y="2225566"/>
            <a:ext cx="1266498" cy="974834"/>
            <a:chOff x="10210800" y="457200"/>
            <a:chExt cx="1266498" cy="974834"/>
          </a:xfrm>
        </p:grpSpPr>
        <p:sp>
          <p:nvSpPr>
            <p:cNvPr id="34" name="Oval 33"/>
            <p:cNvSpPr/>
            <p:nvPr/>
          </p:nvSpPr>
          <p:spPr>
            <a:xfrm>
              <a:off x="10210800" y="533400"/>
              <a:ext cx="304800" cy="3048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1172498" y="457200"/>
              <a:ext cx="304800" cy="3048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0289630" y="1127234"/>
              <a:ext cx="304800" cy="3048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Oval 39"/>
          <p:cNvSpPr/>
          <p:nvPr/>
        </p:nvSpPr>
        <p:spPr>
          <a:xfrm>
            <a:off x="5546834" y="2711668"/>
            <a:ext cx="304800" cy="3048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42"/>
          <p:cNvGrpSpPr/>
          <p:nvPr/>
        </p:nvGrpSpPr>
        <p:grpSpPr>
          <a:xfrm>
            <a:off x="3810000" y="2590800"/>
            <a:ext cx="2073166" cy="1920766"/>
            <a:chOff x="3810000" y="2590800"/>
            <a:chExt cx="2073166" cy="1920766"/>
          </a:xfrm>
        </p:grpSpPr>
        <p:sp>
          <p:nvSpPr>
            <p:cNvPr id="27" name="Oval 26"/>
            <p:cNvSpPr/>
            <p:nvPr/>
          </p:nvSpPr>
          <p:spPr>
            <a:xfrm>
              <a:off x="3810000" y="2590800"/>
              <a:ext cx="457200" cy="4572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502166" y="3308132"/>
              <a:ext cx="381000" cy="3810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661336" y="4206766"/>
              <a:ext cx="304800" cy="3048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1000"/>
                                        <p:tgtEl>
                                          <p:spTgt spid="12"/>
                                        </p:tgtEl>
                                      </p:cBhvr>
                                    </p:animEffect>
                                  </p:childTnLst>
                                </p:cTn>
                              </p:par>
                              <p:par>
                                <p:cTn id="8" presetID="23" presetClass="entr" presetSubtype="16"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 calcmode="lin" valueType="num">
                                      <p:cBhvr>
                                        <p:cTn id="10" dur="2000" fill="hold"/>
                                        <p:tgtEl>
                                          <p:spTgt spid="7"/>
                                        </p:tgtEl>
                                        <p:attrNameLst>
                                          <p:attrName>ppt_w</p:attrName>
                                        </p:attrNameLst>
                                      </p:cBhvr>
                                      <p:tavLst>
                                        <p:tav tm="0">
                                          <p:val>
                                            <p:fltVal val="0"/>
                                          </p:val>
                                        </p:tav>
                                        <p:tav tm="100000">
                                          <p:val>
                                            <p:strVal val="#ppt_w"/>
                                          </p:val>
                                        </p:tav>
                                      </p:tavLst>
                                    </p:anim>
                                    <p:anim calcmode="lin" valueType="num">
                                      <p:cBhvr>
                                        <p:cTn id="11" dur="2000" fill="hold"/>
                                        <p:tgtEl>
                                          <p:spTgt spid="7"/>
                                        </p:tgtEl>
                                        <p:attrNameLst>
                                          <p:attrName>ppt_h</p:attrName>
                                        </p:attrNameLst>
                                      </p:cBhvr>
                                      <p:tavLst>
                                        <p:tav tm="0">
                                          <p:val>
                                            <p:fltVal val="0"/>
                                          </p:val>
                                        </p:tav>
                                        <p:tav tm="100000">
                                          <p:val>
                                            <p:strVal val="#ppt_h"/>
                                          </p:val>
                                        </p:tav>
                                      </p:tavLst>
                                    </p:anim>
                                  </p:childTnLst>
                                </p:cTn>
                              </p:par>
                              <p:par>
                                <p:cTn id="12" presetID="0" presetClass="path" presetSubtype="0" accel="50000" decel="50000" fill="hold" nodeType="withEffect">
                                  <p:stCondLst>
                                    <p:cond delay="1500"/>
                                  </p:stCondLst>
                                  <p:childTnLst>
                                    <p:animMotion origin="layout" path="M 6.66667E-6 -2.30947E-8 L 0.23334 -2.30947E-8 " pathEditMode="relative" ptsTypes="AA">
                                      <p:cBhvr>
                                        <p:cTn id="13" dur="1000" fill="hold"/>
                                        <p:tgtEl>
                                          <p:spTgt spid="7"/>
                                        </p:tgtEl>
                                        <p:attrNameLst>
                                          <p:attrName>ppt_x</p:attrName>
                                          <p:attrName>ppt_y</p:attrName>
                                        </p:attrNameLst>
                                      </p:cBhvr>
                                    </p:animMotion>
                                  </p:childTnLst>
                                </p:cTn>
                              </p:par>
                            </p:childTnLst>
                          </p:cTn>
                        </p:par>
                        <p:par>
                          <p:cTn id="14" fill="hold">
                            <p:stCondLst>
                              <p:cond delay="3000"/>
                            </p:stCondLst>
                            <p:childTnLst>
                              <p:par>
                                <p:cTn id="15" presetID="10" presetClass="entr" presetSubtype="0" fill="hold" nodeType="after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1000"/>
                                        <p:tgtEl>
                                          <p:spTgt spid="4"/>
                                        </p:tgtEl>
                                      </p:cBhvr>
                                    </p:animEffect>
                                    <p:set>
                                      <p:cBhvr>
                                        <p:cTn id="22" dur="1" fill="hold">
                                          <p:stCondLst>
                                            <p:cond delay="999"/>
                                          </p:stCondLst>
                                        </p:cTn>
                                        <p:tgtEl>
                                          <p:spTgt spid="4"/>
                                        </p:tgtEl>
                                        <p:attrNameLst>
                                          <p:attrName>style.visibility</p:attrName>
                                        </p:attrNameLst>
                                      </p:cBhvr>
                                      <p:to>
                                        <p:strVal val="hidden"/>
                                      </p:to>
                                    </p:set>
                                  </p:childTnLst>
                                </p:cTn>
                              </p:par>
                            </p:childTnLst>
                          </p:cTn>
                        </p:par>
                        <p:par>
                          <p:cTn id="23" fill="hold">
                            <p:stCondLst>
                              <p:cond delay="1000"/>
                            </p:stCondLst>
                            <p:childTnLst>
                              <p:par>
                                <p:cTn id="24" presetID="0" presetClass="path" presetSubtype="0" accel="50000" decel="50000" fill="hold" nodeType="afterEffect">
                                  <p:stCondLst>
                                    <p:cond delay="0"/>
                                  </p:stCondLst>
                                  <p:childTnLst>
                                    <p:animMotion origin="layout" path="M 0.225 -3.33333E-6 L 0 -3.33333E-6 " pathEditMode="relative" rAng="0" ptsTypes="AA">
                                      <p:cBhvr>
                                        <p:cTn id="25" dur="3000" fill="hold"/>
                                        <p:tgtEl>
                                          <p:spTgt spid="7"/>
                                        </p:tgtEl>
                                        <p:attrNameLst>
                                          <p:attrName>ppt_x</p:attrName>
                                          <p:attrName>ppt_y</p:attrName>
                                        </p:attrNameLst>
                                      </p:cBhvr>
                                      <p:rCtr x="-112" y="0"/>
                                    </p:animMotion>
                                  </p:childTnLst>
                                </p:cTn>
                              </p:par>
                              <p:par>
                                <p:cTn id="26" presetID="53" presetClass="exit" presetSubtype="0" fill="hold" nodeType="withEffect">
                                  <p:stCondLst>
                                    <p:cond delay="1000"/>
                                  </p:stCondLst>
                                  <p:childTnLst>
                                    <p:anim calcmode="lin" valueType="num">
                                      <p:cBhvr>
                                        <p:cTn id="27" dur="2000"/>
                                        <p:tgtEl>
                                          <p:spTgt spid="7"/>
                                        </p:tgtEl>
                                        <p:attrNameLst>
                                          <p:attrName>ppt_w</p:attrName>
                                        </p:attrNameLst>
                                      </p:cBhvr>
                                      <p:tavLst>
                                        <p:tav tm="0">
                                          <p:val>
                                            <p:strVal val="ppt_w"/>
                                          </p:val>
                                        </p:tav>
                                        <p:tav tm="100000">
                                          <p:val>
                                            <p:fltVal val="0"/>
                                          </p:val>
                                        </p:tav>
                                      </p:tavLst>
                                    </p:anim>
                                    <p:anim calcmode="lin" valueType="num">
                                      <p:cBhvr>
                                        <p:cTn id="28" dur="2000"/>
                                        <p:tgtEl>
                                          <p:spTgt spid="7"/>
                                        </p:tgtEl>
                                        <p:attrNameLst>
                                          <p:attrName>ppt_h</p:attrName>
                                        </p:attrNameLst>
                                      </p:cBhvr>
                                      <p:tavLst>
                                        <p:tav tm="0">
                                          <p:val>
                                            <p:strVal val="ppt_h"/>
                                          </p:val>
                                        </p:tav>
                                        <p:tav tm="100000">
                                          <p:val>
                                            <p:fltVal val="0"/>
                                          </p:val>
                                        </p:tav>
                                      </p:tavLst>
                                    </p:anim>
                                    <p:animEffect transition="out" filter="fade">
                                      <p:cBhvr>
                                        <p:cTn id="29" dur="2000"/>
                                        <p:tgtEl>
                                          <p:spTgt spid="7"/>
                                        </p:tgtEl>
                                      </p:cBhvr>
                                    </p:animEffect>
                                    <p:set>
                                      <p:cBhvr>
                                        <p:cTn id="30" dur="1" fill="hold">
                                          <p:stCondLst>
                                            <p:cond delay="1999"/>
                                          </p:stCondLst>
                                        </p:cTn>
                                        <p:tgtEl>
                                          <p:spTgt spid="7"/>
                                        </p:tgtEl>
                                        <p:attrNameLst>
                                          <p:attrName>style.visibility</p:attrName>
                                        </p:attrNameLst>
                                      </p:cBhvr>
                                      <p:to>
                                        <p:strVal val="hidden"/>
                                      </p:to>
                                    </p:set>
                                  </p:childTnLst>
                                </p:cTn>
                              </p:par>
                              <p:par>
                                <p:cTn id="31" presetID="10" presetClass="exit" presetSubtype="0" fill="hold" grpId="1" nodeType="withEffect">
                                  <p:stCondLst>
                                    <p:cond delay="1000"/>
                                  </p:stCondLst>
                                  <p:childTnLst>
                                    <p:animEffect transition="out" filter="fade">
                                      <p:cBhvr>
                                        <p:cTn id="32" dur="2000"/>
                                        <p:tgtEl>
                                          <p:spTgt spid="12"/>
                                        </p:tgtEl>
                                      </p:cBhvr>
                                    </p:animEffect>
                                    <p:set>
                                      <p:cBhvr>
                                        <p:cTn id="33" dur="1" fill="hold">
                                          <p:stCondLst>
                                            <p:cond delay="1999"/>
                                          </p:stCondLst>
                                        </p:cTn>
                                        <p:tgtEl>
                                          <p:spTgt spid="12"/>
                                        </p:tgtEl>
                                        <p:attrNameLst>
                                          <p:attrName>style.visibility</p:attrName>
                                        </p:attrNameLst>
                                      </p:cBhvr>
                                      <p:to>
                                        <p:strVal val="hidden"/>
                                      </p:to>
                                    </p:set>
                                  </p:childTnLst>
                                </p:cTn>
                              </p:par>
                            </p:childTnLst>
                          </p:cTn>
                        </p:par>
                        <p:par>
                          <p:cTn id="34" fill="hold">
                            <p:stCondLst>
                              <p:cond delay="4000"/>
                            </p:stCondLst>
                            <p:childTnLst>
                              <p:par>
                                <p:cTn id="35" presetID="8" presetClass="entr" presetSubtype="16" fill="hold" grpId="0" nodeType="afterEffect">
                                  <p:stCondLst>
                                    <p:cond delay="500"/>
                                  </p:stCondLst>
                                  <p:childTnLst>
                                    <p:set>
                                      <p:cBhvr>
                                        <p:cTn id="36" dur="1" fill="hold">
                                          <p:stCondLst>
                                            <p:cond delay="0"/>
                                          </p:stCondLst>
                                        </p:cTn>
                                        <p:tgtEl>
                                          <p:spTgt spid="15"/>
                                        </p:tgtEl>
                                        <p:attrNameLst>
                                          <p:attrName>style.visibility</p:attrName>
                                        </p:attrNameLst>
                                      </p:cBhvr>
                                      <p:to>
                                        <p:strVal val="visible"/>
                                      </p:to>
                                    </p:set>
                                    <p:animEffect transition="in" filter="diamond(in)">
                                      <p:cBhvr>
                                        <p:cTn id="37" dur="1000"/>
                                        <p:tgtEl>
                                          <p:spTgt spid="15"/>
                                        </p:tgtEl>
                                      </p:cBhvr>
                                    </p:animEffect>
                                  </p:childTnLst>
                                </p:cTn>
                              </p:par>
                              <p:par>
                                <p:cTn id="38" presetID="23" presetClass="entr" presetSubtype="16" fill="hold" nodeType="withEffect">
                                  <p:stCondLst>
                                    <p:cond delay="10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2000" fill="hold"/>
                                        <p:tgtEl>
                                          <p:spTgt spid="10"/>
                                        </p:tgtEl>
                                        <p:attrNameLst>
                                          <p:attrName>ppt_w</p:attrName>
                                        </p:attrNameLst>
                                      </p:cBhvr>
                                      <p:tavLst>
                                        <p:tav tm="0">
                                          <p:val>
                                            <p:fltVal val="0"/>
                                          </p:val>
                                        </p:tav>
                                        <p:tav tm="100000">
                                          <p:val>
                                            <p:strVal val="#ppt_w"/>
                                          </p:val>
                                        </p:tav>
                                      </p:tavLst>
                                    </p:anim>
                                    <p:anim calcmode="lin" valueType="num">
                                      <p:cBhvr>
                                        <p:cTn id="41" dur="2000" fill="hold"/>
                                        <p:tgtEl>
                                          <p:spTgt spid="10"/>
                                        </p:tgtEl>
                                        <p:attrNameLst>
                                          <p:attrName>ppt_h</p:attrName>
                                        </p:attrNameLst>
                                      </p:cBhvr>
                                      <p:tavLst>
                                        <p:tav tm="0">
                                          <p:val>
                                            <p:fltVal val="0"/>
                                          </p:val>
                                        </p:tav>
                                        <p:tav tm="100000">
                                          <p:val>
                                            <p:strVal val="#ppt_h"/>
                                          </p:val>
                                        </p:tav>
                                      </p:tavLst>
                                    </p:anim>
                                  </p:childTnLst>
                                </p:cTn>
                              </p:par>
                              <p:par>
                                <p:cTn id="42" presetID="0" presetClass="path" presetSubtype="0" accel="50000" decel="50000" fill="hold" nodeType="withEffect">
                                  <p:stCondLst>
                                    <p:cond delay="1500"/>
                                  </p:stCondLst>
                                  <p:childTnLst>
                                    <p:animMotion origin="layout" path="M -3.33333E-6 4.44444E-6 L 0.01667 0.18333 " pathEditMode="relative" rAng="0" ptsTypes="AA">
                                      <p:cBhvr>
                                        <p:cTn id="43" dur="1000" fill="hold"/>
                                        <p:tgtEl>
                                          <p:spTgt spid="10"/>
                                        </p:tgtEl>
                                        <p:attrNameLst>
                                          <p:attrName>ppt_x</p:attrName>
                                          <p:attrName>ppt_y</p:attrName>
                                        </p:attrNameLst>
                                      </p:cBhvr>
                                      <p:rCtr x="8" y="92"/>
                                    </p:animMotion>
                                  </p:childTnLst>
                                </p:cTn>
                              </p:par>
                            </p:childTnLst>
                          </p:cTn>
                        </p:par>
                        <p:par>
                          <p:cTn id="44" fill="hold">
                            <p:stCondLst>
                              <p:cond delay="7000"/>
                            </p:stCondLst>
                            <p:childTnLst>
                              <p:par>
                                <p:cTn id="45" presetID="10" presetClass="entr" presetSubtype="0" fill="hold" nodeType="after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1000"/>
                                        <p:tgtEl>
                                          <p:spTgt spid="14"/>
                                        </p:tgtEl>
                                      </p:cBhvr>
                                    </p:animEffect>
                                    <p:set>
                                      <p:cBhvr>
                                        <p:cTn id="52" dur="1" fill="hold">
                                          <p:stCondLst>
                                            <p:cond delay="999"/>
                                          </p:stCondLst>
                                        </p:cTn>
                                        <p:tgtEl>
                                          <p:spTgt spid="14"/>
                                        </p:tgtEl>
                                        <p:attrNameLst>
                                          <p:attrName>style.visibility</p:attrName>
                                        </p:attrNameLst>
                                      </p:cBhvr>
                                      <p:to>
                                        <p:strVal val="hidden"/>
                                      </p:to>
                                    </p:set>
                                  </p:childTnLst>
                                </p:cTn>
                              </p:par>
                            </p:childTnLst>
                          </p:cTn>
                        </p:par>
                        <p:par>
                          <p:cTn id="53" fill="hold">
                            <p:stCondLst>
                              <p:cond delay="1000"/>
                            </p:stCondLst>
                            <p:childTnLst>
                              <p:par>
                                <p:cTn id="54" presetID="0" presetClass="path" presetSubtype="0" accel="50000" decel="50000" fill="hold" nodeType="afterEffect">
                                  <p:stCondLst>
                                    <p:cond delay="0"/>
                                  </p:stCondLst>
                                  <p:childTnLst>
                                    <p:animMotion origin="layout" path="M 0.01667 0.18334 L -3.33333E-6 0.01112 " pathEditMode="relative" rAng="0" ptsTypes="AA">
                                      <p:cBhvr>
                                        <p:cTn id="55" dur="2000" fill="hold"/>
                                        <p:tgtEl>
                                          <p:spTgt spid="10"/>
                                        </p:tgtEl>
                                        <p:attrNameLst>
                                          <p:attrName>ppt_x</p:attrName>
                                          <p:attrName>ppt_y</p:attrName>
                                        </p:attrNameLst>
                                      </p:cBhvr>
                                      <p:rCtr x="-8" y="-86"/>
                                    </p:animMotion>
                                  </p:childTnLst>
                                </p:cTn>
                              </p:par>
                              <p:par>
                                <p:cTn id="56" presetID="53" presetClass="exit" presetSubtype="0" fill="hold" nodeType="withEffect">
                                  <p:stCondLst>
                                    <p:cond delay="0"/>
                                  </p:stCondLst>
                                  <p:childTnLst>
                                    <p:anim calcmode="lin" valueType="num">
                                      <p:cBhvr>
                                        <p:cTn id="57" dur="2000"/>
                                        <p:tgtEl>
                                          <p:spTgt spid="10"/>
                                        </p:tgtEl>
                                        <p:attrNameLst>
                                          <p:attrName>ppt_w</p:attrName>
                                        </p:attrNameLst>
                                      </p:cBhvr>
                                      <p:tavLst>
                                        <p:tav tm="0">
                                          <p:val>
                                            <p:strVal val="ppt_w"/>
                                          </p:val>
                                        </p:tav>
                                        <p:tav tm="100000">
                                          <p:val>
                                            <p:fltVal val="0"/>
                                          </p:val>
                                        </p:tav>
                                      </p:tavLst>
                                    </p:anim>
                                    <p:anim calcmode="lin" valueType="num">
                                      <p:cBhvr>
                                        <p:cTn id="58" dur="2000"/>
                                        <p:tgtEl>
                                          <p:spTgt spid="10"/>
                                        </p:tgtEl>
                                        <p:attrNameLst>
                                          <p:attrName>ppt_h</p:attrName>
                                        </p:attrNameLst>
                                      </p:cBhvr>
                                      <p:tavLst>
                                        <p:tav tm="0">
                                          <p:val>
                                            <p:strVal val="ppt_h"/>
                                          </p:val>
                                        </p:tav>
                                        <p:tav tm="100000">
                                          <p:val>
                                            <p:fltVal val="0"/>
                                          </p:val>
                                        </p:tav>
                                      </p:tavLst>
                                    </p:anim>
                                    <p:animEffect transition="out" filter="fade">
                                      <p:cBhvr>
                                        <p:cTn id="59" dur="2000"/>
                                        <p:tgtEl>
                                          <p:spTgt spid="10"/>
                                        </p:tgtEl>
                                      </p:cBhvr>
                                    </p:animEffect>
                                    <p:set>
                                      <p:cBhvr>
                                        <p:cTn id="60" dur="1" fill="hold">
                                          <p:stCondLst>
                                            <p:cond delay="1999"/>
                                          </p:stCondLst>
                                        </p:cTn>
                                        <p:tgtEl>
                                          <p:spTgt spid="10"/>
                                        </p:tgtEl>
                                        <p:attrNameLst>
                                          <p:attrName>style.visibility</p:attrName>
                                        </p:attrNameLst>
                                      </p:cBhvr>
                                      <p:to>
                                        <p:strVal val="hidden"/>
                                      </p:to>
                                    </p:set>
                                  </p:childTnLst>
                                </p:cTn>
                              </p:par>
                              <p:par>
                                <p:cTn id="61" presetID="10" presetClass="exit" presetSubtype="0" fill="hold" grpId="1" nodeType="withEffect">
                                  <p:stCondLst>
                                    <p:cond delay="1000"/>
                                  </p:stCondLst>
                                  <p:childTnLst>
                                    <p:animEffect transition="out" filter="fade">
                                      <p:cBhvr>
                                        <p:cTn id="62" dur="2000"/>
                                        <p:tgtEl>
                                          <p:spTgt spid="15"/>
                                        </p:tgtEl>
                                      </p:cBhvr>
                                    </p:animEffect>
                                    <p:set>
                                      <p:cBhvr>
                                        <p:cTn id="63" dur="1" fill="hold">
                                          <p:stCondLst>
                                            <p:cond delay="1999"/>
                                          </p:stCondLst>
                                        </p:cTn>
                                        <p:tgtEl>
                                          <p:spTgt spid="15"/>
                                        </p:tgtEl>
                                        <p:attrNameLst>
                                          <p:attrName>style.visibility</p:attrName>
                                        </p:attrNameLst>
                                      </p:cBhvr>
                                      <p:to>
                                        <p:strVal val="hidden"/>
                                      </p:to>
                                    </p:set>
                                  </p:childTnLst>
                                </p:cTn>
                              </p:par>
                            </p:childTnLst>
                          </p:cTn>
                        </p:par>
                        <p:par>
                          <p:cTn id="64" fill="hold">
                            <p:stCondLst>
                              <p:cond delay="4000"/>
                            </p:stCondLst>
                            <p:childTnLst>
                              <p:par>
                                <p:cTn id="65" presetID="8" presetClass="entr" presetSubtype="16" fill="hold" grpId="0" nodeType="afterEffect">
                                  <p:stCondLst>
                                    <p:cond delay="500"/>
                                  </p:stCondLst>
                                  <p:childTnLst>
                                    <p:set>
                                      <p:cBhvr>
                                        <p:cTn id="66" dur="1" fill="hold">
                                          <p:stCondLst>
                                            <p:cond delay="0"/>
                                          </p:stCondLst>
                                        </p:cTn>
                                        <p:tgtEl>
                                          <p:spTgt spid="17"/>
                                        </p:tgtEl>
                                        <p:attrNameLst>
                                          <p:attrName>style.visibility</p:attrName>
                                        </p:attrNameLst>
                                      </p:cBhvr>
                                      <p:to>
                                        <p:strVal val="visible"/>
                                      </p:to>
                                    </p:set>
                                    <p:animEffect transition="in" filter="diamond(in)">
                                      <p:cBhvr>
                                        <p:cTn id="67" dur="1000"/>
                                        <p:tgtEl>
                                          <p:spTgt spid="17"/>
                                        </p:tgtEl>
                                      </p:cBhvr>
                                    </p:animEffect>
                                  </p:childTnLst>
                                </p:cTn>
                              </p:par>
                              <p:par>
                                <p:cTn id="68" presetID="23" presetClass="entr" presetSubtype="16" fill="hold" nodeType="withEffect">
                                  <p:stCondLst>
                                    <p:cond delay="1000"/>
                                  </p:stCondLst>
                                  <p:childTnLst>
                                    <p:set>
                                      <p:cBhvr>
                                        <p:cTn id="69" dur="1" fill="hold">
                                          <p:stCondLst>
                                            <p:cond delay="0"/>
                                          </p:stCondLst>
                                        </p:cTn>
                                        <p:tgtEl>
                                          <p:spTgt spid="6"/>
                                        </p:tgtEl>
                                        <p:attrNameLst>
                                          <p:attrName>style.visibility</p:attrName>
                                        </p:attrNameLst>
                                      </p:cBhvr>
                                      <p:to>
                                        <p:strVal val="visible"/>
                                      </p:to>
                                    </p:set>
                                    <p:anim calcmode="lin" valueType="num">
                                      <p:cBhvr>
                                        <p:cTn id="70" dur="2000" fill="hold"/>
                                        <p:tgtEl>
                                          <p:spTgt spid="6"/>
                                        </p:tgtEl>
                                        <p:attrNameLst>
                                          <p:attrName>ppt_w</p:attrName>
                                        </p:attrNameLst>
                                      </p:cBhvr>
                                      <p:tavLst>
                                        <p:tav tm="0">
                                          <p:val>
                                            <p:fltVal val="0"/>
                                          </p:val>
                                        </p:tav>
                                        <p:tav tm="100000">
                                          <p:val>
                                            <p:strVal val="#ppt_w"/>
                                          </p:val>
                                        </p:tav>
                                      </p:tavLst>
                                    </p:anim>
                                    <p:anim calcmode="lin" valueType="num">
                                      <p:cBhvr>
                                        <p:cTn id="71" dur="2000" fill="hold"/>
                                        <p:tgtEl>
                                          <p:spTgt spid="6"/>
                                        </p:tgtEl>
                                        <p:attrNameLst>
                                          <p:attrName>ppt_h</p:attrName>
                                        </p:attrNameLst>
                                      </p:cBhvr>
                                      <p:tavLst>
                                        <p:tav tm="0">
                                          <p:val>
                                            <p:fltVal val="0"/>
                                          </p:val>
                                        </p:tav>
                                        <p:tav tm="100000">
                                          <p:val>
                                            <p:strVal val="#ppt_h"/>
                                          </p:val>
                                        </p:tav>
                                      </p:tavLst>
                                    </p:anim>
                                  </p:childTnLst>
                                </p:cTn>
                              </p:par>
                              <p:par>
                                <p:cTn id="72" presetID="0" presetClass="path" presetSubtype="0" accel="50000" decel="50000" fill="hold" nodeType="withEffect">
                                  <p:stCondLst>
                                    <p:cond delay="1500"/>
                                  </p:stCondLst>
                                  <p:childTnLst>
                                    <p:animMotion origin="layout" path="M -3.33333E-6 2.22222E-6 L -0.15833 0.05 " pathEditMode="relative" rAng="0" ptsTypes="AA">
                                      <p:cBhvr>
                                        <p:cTn id="73" dur="1000" fill="hold"/>
                                        <p:tgtEl>
                                          <p:spTgt spid="6"/>
                                        </p:tgtEl>
                                        <p:attrNameLst>
                                          <p:attrName>ppt_x</p:attrName>
                                          <p:attrName>ppt_y</p:attrName>
                                        </p:attrNameLst>
                                      </p:cBhvr>
                                      <p:rCtr x="-79" y="25"/>
                                    </p:animMotion>
                                  </p:childTnLst>
                                </p:cTn>
                              </p:par>
                            </p:childTnLst>
                          </p:cTn>
                        </p:par>
                        <p:par>
                          <p:cTn id="74" fill="hold">
                            <p:stCondLst>
                              <p:cond delay="7000"/>
                            </p:stCondLst>
                            <p:childTnLst>
                              <p:par>
                                <p:cTn id="75" presetID="10" presetClass="entr" presetSubtype="0" fill="hold" grpId="0" nodeType="afterEffect">
                                  <p:stCondLst>
                                    <p:cond delay="50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1000"/>
                                        <p:tgtEl>
                                          <p:spTgt spid="4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grpId="1" nodeType="clickEffect">
                                  <p:stCondLst>
                                    <p:cond delay="0"/>
                                  </p:stCondLst>
                                  <p:childTnLst>
                                    <p:animEffect transition="out" filter="fade">
                                      <p:cBhvr>
                                        <p:cTn id="81" dur="1000"/>
                                        <p:tgtEl>
                                          <p:spTgt spid="40"/>
                                        </p:tgtEl>
                                      </p:cBhvr>
                                    </p:animEffect>
                                    <p:set>
                                      <p:cBhvr>
                                        <p:cTn id="82" dur="1" fill="hold">
                                          <p:stCondLst>
                                            <p:cond delay="999"/>
                                          </p:stCondLst>
                                        </p:cTn>
                                        <p:tgtEl>
                                          <p:spTgt spid="40"/>
                                        </p:tgtEl>
                                        <p:attrNameLst>
                                          <p:attrName>style.visibility</p:attrName>
                                        </p:attrNameLst>
                                      </p:cBhvr>
                                      <p:to>
                                        <p:strVal val="hidden"/>
                                      </p:to>
                                    </p:set>
                                  </p:childTnLst>
                                </p:cTn>
                              </p:par>
                            </p:childTnLst>
                          </p:cTn>
                        </p:par>
                        <p:par>
                          <p:cTn id="83" fill="hold">
                            <p:stCondLst>
                              <p:cond delay="1000"/>
                            </p:stCondLst>
                            <p:childTnLst>
                              <p:par>
                                <p:cTn id="84" presetID="0" presetClass="path" presetSubtype="0" accel="50000" decel="50000" fill="hold" nodeType="afterEffect">
                                  <p:stCondLst>
                                    <p:cond delay="0"/>
                                  </p:stCondLst>
                                  <p:childTnLst>
                                    <p:animMotion origin="layout" path="M -0.15833 0.05 L -3.33333E-6 0.00555 " pathEditMode="relative" rAng="0" ptsTypes="AA">
                                      <p:cBhvr>
                                        <p:cTn id="85" dur="3000" fill="hold"/>
                                        <p:tgtEl>
                                          <p:spTgt spid="6"/>
                                        </p:tgtEl>
                                        <p:attrNameLst>
                                          <p:attrName>ppt_x</p:attrName>
                                          <p:attrName>ppt_y</p:attrName>
                                        </p:attrNameLst>
                                      </p:cBhvr>
                                      <p:rCtr x="79" y="-22"/>
                                    </p:animMotion>
                                  </p:childTnLst>
                                </p:cTn>
                              </p:par>
                              <p:par>
                                <p:cTn id="86" presetID="53" presetClass="exit" presetSubtype="0" fill="hold" nodeType="withEffect">
                                  <p:stCondLst>
                                    <p:cond delay="1000"/>
                                  </p:stCondLst>
                                  <p:childTnLst>
                                    <p:anim calcmode="lin" valueType="num">
                                      <p:cBhvr>
                                        <p:cTn id="87" dur="2000"/>
                                        <p:tgtEl>
                                          <p:spTgt spid="6"/>
                                        </p:tgtEl>
                                        <p:attrNameLst>
                                          <p:attrName>ppt_w</p:attrName>
                                        </p:attrNameLst>
                                      </p:cBhvr>
                                      <p:tavLst>
                                        <p:tav tm="0">
                                          <p:val>
                                            <p:strVal val="ppt_w"/>
                                          </p:val>
                                        </p:tav>
                                        <p:tav tm="100000">
                                          <p:val>
                                            <p:fltVal val="0"/>
                                          </p:val>
                                        </p:tav>
                                      </p:tavLst>
                                    </p:anim>
                                    <p:anim calcmode="lin" valueType="num">
                                      <p:cBhvr>
                                        <p:cTn id="88" dur="2000"/>
                                        <p:tgtEl>
                                          <p:spTgt spid="6"/>
                                        </p:tgtEl>
                                        <p:attrNameLst>
                                          <p:attrName>ppt_h</p:attrName>
                                        </p:attrNameLst>
                                      </p:cBhvr>
                                      <p:tavLst>
                                        <p:tav tm="0">
                                          <p:val>
                                            <p:strVal val="ppt_h"/>
                                          </p:val>
                                        </p:tav>
                                        <p:tav tm="100000">
                                          <p:val>
                                            <p:fltVal val="0"/>
                                          </p:val>
                                        </p:tav>
                                      </p:tavLst>
                                    </p:anim>
                                    <p:animEffect transition="out" filter="fade">
                                      <p:cBhvr>
                                        <p:cTn id="89" dur="2000"/>
                                        <p:tgtEl>
                                          <p:spTgt spid="6"/>
                                        </p:tgtEl>
                                      </p:cBhvr>
                                    </p:animEffect>
                                    <p:set>
                                      <p:cBhvr>
                                        <p:cTn id="90" dur="1" fill="hold">
                                          <p:stCondLst>
                                            <p:cond delay="1999"/>
                                          </p:stCondLst>
                                        </p:cTn>
                                        <p:tgtEl>
                                          <p:spTgt spid="6"/>
                                        </p:tgtEl>
                                        <p:attrNameLst>
                                          <p:attrName>style.visibility</p:attrName>
                                        </p:attrNameLst>
                                      </p:cBhvr>
                                      <p:to>
                                        <p:strVal val="hidden"/>
                                      </p:to>
                                    </p:set>
                                  </p:childTnLst>
                                </p:cTn>
                              </p:par>
                              <p:par>
                                <p:cTn id="91" presetID="10" presetClass="exit" presetSubtype="0" fill="hold" grpId="1" nodeType="withEffect">
                                  <p:stCondLst>
                                    <p:cond delay="1000"/>
                                  </p:stCondLst>
                                  <p:childTnLst>
                                    <p:animEffect transition="out" filter="fade">
                                      <p:cBhvr>
                                        <p:cTn id="92" dur="2000"/>
                                        <p:tgtEl>
                                          <p:spTgt spid="17"/>
                                        </p:tgtEl>
                                      </p:cBhvr>
                                    </p:animEffect>
                                    <p:set>
                                      <p:cBhvr>
                                        <p:cTn id="93" dur="1" fill="hold">
                                          <p:stCondLst>
                                            <p:cond delay="1999"/>
                                          </p:stCondLst>
                                        </p:cTn>
                                        <p:tgtEl>
                                          <p:spTgt spid="17"/>
                                        </p:tgtEl>
                                        <p:attrNameLst>
                                          <p:attrName>style.visibility</p:attrName>
                                        </p:attrNameLst>
                                      </p:cBhvr>
                                      <p:to>
                                        <p:strVal val="hidden"/>
                                      </p:to>
                                    </p:set>
                                  </p:childTnLst>
                                </p:cTn>
                              </p:par>
                            </p:childTnLst>
                          </p:cTn>
                        </p:par>
                        <p:par>
                          <p:cTn id="94" fill="hold">
                            <p:stCondLst>
                              <p:cond delay="4000"/>
                            </p:stCondLst>
                            <p:childTnLst>
                              <p:par>
                                <p:cTn id="95" presetID="8" presetClass="entr" presetSubtype="16" fill="hold" grpId="1" nodeType="afterEffect">
                                  <p:stCondLst>
                                    <p:cond delay="500"/>
                                  </p:stCondLst>
                                  <p:childTnLst>
                                    <p:set>
                                      <p:cBhvr>
                                        <p:cTn id="96" dur="1" fill="hold">
                                          <p:stCondLst>
                                            <p:cond delay="0"/>
                                          </p:stCondLst>
                                        </p:cTn>
                                        <p:tgtEl>
                                          <p:spTgt spid="16"/>
                                        </p:tgtEl>
                                        <p:attrNameLst>
                                          <p:attrName>style.visibility</p:attrName>
                                        </p:attrNameLst>
                                      </p:cBhvr>
                                      <p:to>
                                        <p:strVal val="visible"/>
                                      </p:to>
                                    </p:set>
                                    <p:animEffect transition="in" filter="diamond(in)">
                                      <p:cBhvr>
                                        <p:cTn id="97" dur="1000"/>
                                        <p:tgtEl>
                                          <p:spTgt spid="16"/>
                                        </p:tgtEl>
                                      </p:cBhvr>
                                    </p:animEffect>
                                  </p:childTnLst>
                                </p:cTn>
                              </p:par>
                              <p:par>
                                <p:cTn id="98" presetID="23" presetClass="entr" presetSubtype="16" fill="hold" nodeType="withEffect">
                                  <p:stCondLst>
                                    <p:cond delay="1000"/>
                                  </p:stCondLst>
                                  <p:childTnLst>
                                    <p:set>
                                      <p:cBhvr>
                                        <p:cTn id="99" dur="1" fill="hold">
                                          <p:stCondLst>
                                            <p:cond delay="0"/>
                                          </p:stCondLst>
                                        </p:cTn>
                                        <p:tgtEl>
                                          <p:spTgt spid="8"/>
                                        </p:tgtEl>
                                        <p:attrNameLst>
                                          <p:attrName>style.visibility</p:attrName>
                                        </p:attrNameLst>
                                      </p:cBhvr>
                                      <p:to>
                                        <p:strVal val="visible"/>
                                      </p:to>
                                    </p:set>
                                    <p:anim calcmode="lin" valueType="num">
                                      <p:cBhvr>
                                        <p:cTn id="100" dur="2000" fill="hold"/>
                                        <p:tgtEl>
                                          <p:spTgt spid="8"/>
                                        </p:tgtEl>
                                        <p:attrNameLst>
                                          <p:attrName>ppt_w</p:attrName>
                                        </p:attrNameLst>
                                      </p:cBhvr>
                                      <p:tavLst>
                                        <p:tav tm="0">
                                          <p:val>
                                            <p:fltVal val="0"/>
                                          </p:val>
                                        </p:tav>
                                        <p:tav tm="100000">
                                          <p:val>
                                            <p:strVal val="#ppt_w"/>
                                          </p:val>
                                        </p:tav>
                                      </p:tavLst>
                                    </p:anim>
                                    <p:anim calcmode="lin" valueType="num">
                                      <p:cBhvr>
                                        <p:cTn id="101" dur="2000" fill="hold"/>
                                        <p:tgtEl>
                                          <p:spTgt spid="8"/>
                                        </p:tgtEl>
                                        <p:attrNameLst>
                                          <p:attrName>ppt_h</p:attrName>
                                        </p:attrNameLst>
                                      </p:cBhvr>
                                      <p:tavLst>
                                        <p:tav tm="0">
                                          <p:val>
                                            <p:fltVal val="0"/>
                                          </p:val>
                                        </p:tav>
                                        <p:tav tm="100000">
                                          <p:val>
                                            <p:strVal val="#ppt_h"/>
                                          </p:val>
                                        </p:tav>
                                      </p:tavLst>
                                    </p:anim>
                                  </p:childTnLst>
                                </p:cTn>
                              </p:par>
                              <p:par>
                                <p:cTn id="102" presetID="0" presetClass="path" presetSubtype="0" accel="50000" decel="50000" fill="hold" nodeType="withEffect">
                                  <p:stCondLst>
                                    <p:cond delay="1500"/>
                                  </p:stCondLst>
                                  <p:childTnLst>
                                    <p:animMotion origin="layout" path="M 0.025 -0.00556 L -0.05 0.25555 " pathEditMode="relative" rAng="0" ptsTypes="AA">
                                      <p:cBhvr>
                                        <p:cTn id="103" dur="1000" fill="hold"/>
                                        <p:tgtEl>
                                          <p:spTgt spid="8"/>
                                        </p:tgtEl>
                                        <p:attrNameLst>
                                          <p:attrName>ppt_x</p:attrName>
                                          <p:attrName>ppt_y</p:attrName>
                                        </p:attrNameLst>
                                      </p:cBhvr>
                                      <p:rCtr x="-38" y="131"/>
                                    </p:animMotion>
                                  </p:childTnLst>
                                </p:cTn>
                              </p:par>
                            </p:childTnLst>
                          </p:cTn>
                        </p:par>
                        <p:par>
                          <p:cTn id="104" fill="hold">
                            <p:stCondLst>
                              <p:cond delay="7000"/>
                            </p:stCondLst>
                            <p:childTnLst>
                              <p:par>
                                <p:cTn id="105" presetID="10" presetClass="entr" presetSubtype="0" fill="hold" nodeType="afterEffect">
                                  <p:stCondLst>
                                    <p:cond delay="500"/>
                                  </p:stCondLst>
                                  <p:childTnLst>
                                    <p:set>
                                      <p:cBhvr>
                                        <p:cTn id="106" dur="1" fill="hold">
                                          <p:stCondLst>
                                            <p:cond delay="0"/>
                                          </p:stCondLst>
                                        </p:cTn>
                                        <p:tgtEl>
                                          <p:spTgt spid="18"/>
                                        </p:tgtEl>
                                        <p:attrNameLst>
                                          <p:attrName>style.visibility</p:attrName>
                                        </p:attrNameLst>
                                      </p:cBhvr>
                                      <p:to>
                                        <p:strVal val="visible"/>
                                      </p:to>
                                    </p:set>
                                    <p:animEffect transition="in" filter="fade">
                                      <p:cBhvr>
                                        <p:cTn id="107" dur="1000"/>
                                        <p:tgtEl>
                                          <p:spTgt spid="18"/>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nodeType="clickEffect">
                                  <p:stCondLst>
                                    <p:cond delay="0"/>
                                  </p:stCondLst>
                                  <p:childTnLst>
                                    <p:animEffect transition="out" filter="fade">
                                      <p:cBhvr>
                                        <p:cTn id="111" dur="1000"/>
                                        <p:tgtEl>
                                          <p:spTgt spid="18"/>
                                        </p:tgtEl>
                                      </p:cBhvr>
                                    </p:animEffect>
                                    <p:set>
                                      <p:cBhvr>
                                        <p:cTn id="112" dur="1" fill="hold">
                                          <p:stCondLst>
                                            <p:cond delay="999"/>
                                          </p:stCondLst>
                                        </p:cTn>
                                        <p:tgtEl>
                                          <p:spTgt spid="18"/>
                                        </p:tgtEl>
                                        <p:attrNameLst>
                                          <p:attrName>style.visibility</p:attrName>
                                        </p:attrNameLst>
                                      </p:cBhvr>
                                      <p:to>
                                        <p:strVal val="hidden"/>
                                      </p:to>
                                    </p:set>
                                  </p:childTnLst>
                                </p:cTn>
                              </p:par>
                            </p:childTnLst>
                          </p:cTn>
                        </p:par>
                        <p:par>
                          <p:cTn id="113" fill="hold">
                            <p:stCondLst>
                              <p:cond delay="1000"/>
                            </p:stCondLst>
                            <p:childTnLst>
                              <p:par>
                                <p:cTn id="114" presetID="0" presetClass="path" presetSubtype="0" accel="50000" decel="50000" fill="hold" nodeType="afterEffect">
                                  <p:stCondLst>
                                    <p:cond delay="0"/>
                                  </p:stCondLst>
                                  <p:childTnLst>
                                    <p:animMotion origin="layout" path="M -0.05 0.25555 L 0.025 -0.00556 " pathEditMode="relative" rAng="0" ptsTypes="AA">
                                      <p:cBhvr>
                                        <p:cTn id="115" dur="2000" fill="hold"/>
                                        <p:tgtEl>
                                          <p:spTgt spid="8"/>
                                        </p:tgtEl>
                                        <p:attrNameLst>
                                          <p:attrName>ppt_x</p:attrName>
                                          <p:attrName>ppt_y</p:attrName>
                                        </p:attrNameLst>
                                      </p:cBhvr>
                                      <p:rCtr x="38" y="-131"/>
                                    </p:animMotion>
                                  </p:childTnLst>
                                </p:cTn>
                              </p:par>
                              <p:par>
                                <p:cTn id="116" presetID="53" presetClass="exit" presetSubtype="0" fill="hold" nodeType="withEffect">
                                  <p:stCondLst>
                                    <p:cond delay="0"/>
                                  </p:stCondLst>
                                  <p:childTnLst>
                                    <p:anim calcmode="lin" valueType="num">
                                      <p:cBhvr>
                                        <p:cTn id="117" dur="2000"/>
                                        <p:tgtEl>
                                          <p:spTgt spid="8"/>
                                        </p:tgtEl>
                                        <p:attrNameLst>
                                          <p:attrName>ppt_w</p:attrName>
                                        </p:attrNameLst>
                                      </p:cBhvr>
                                      <p:tavLst>
                                        <p:tav tm="0">
                                          <p:val>
                                            <p:strVal val="ppt_w"/>
                                          </p:val>
                                        </p:tav>
                                        <p:tav tm="100000">
                                          <p:val>
                                            <p:fltVal val="0"/>
                                          </p:val>
                                        </p:tav>
                                      </p:tavLst>
                                    </p:anim>
                                    <p:anim calcmode="lin" valueType="num">
                                      <p:cBhvr>
                                        <p:cTn id="118" dur="2000"/>
                                        <p:tgtEl>
                                          <p:spTgt spid="8"/>
                                        </p:tgtEl>
                                        <p:attrNameLst>
                                          <p:attrName>ppt_h</p:attrName>
                                        </p:attrNameLst>
                                      </p:cBhvr>
                                      <p:tavLst>
                                        <p:tav tm="0">
                                          <p:val>
                                            <p:strVal val="ppt_h"/>
                                          </p:val>
                                        </p:tav>
                                        <p:tav tm="100000">
                                          <p:val>
                                            <p:fltVal val="0"/>
                                          </p:val>
                                        </p:tav>
                                      </p:tavLst>
                                    </p:anim>
                                    <p:animEffect transition="out" filter="fade">
                                      <p:cBhvr>
                                        <p:cTn id="119" dur="2000"/>
                                        <p:tgtEl>
                                          <p:spTgt spid="8"/>
                                        </p:tgtEl>
                                      </p:cBhvr>
                                    </p:animEffect>
                                    <p:set>
                                      <p:cBhvr>
                                        <p:cTn id="120" dur="1" fill="hold">
                                          <p:stCondLst>
                                            <p:cond delay="1999"/>
                                          </p:stCondLst>
                                        </p:cTn>
                                        <p:tgtEl>
                                          <p:spTgt spid="8"/>
                                        </p:tgtEl>
                                        <p:attrNameLst>
                                          <p:attrName>style.visibility</p:attrName>
                                        </p:attrNameLst>
                                      </p:cBhvr>
                                      <p:to>
                                        <p:strVal val="hidden"/>
                                      </p:to>
                                    </p:set>
                                  </p:childTnLst>
                                </p:cTn>
                              </p:par>
                              <p:par>
                                <p:cTn id="121" presetID="10" presetClass="exit" presetSubtype="0" fill="hold" grpId="0" nodeType="withEffect">
                                  <p:stCondLst>
                                    <p:cond delay="1000"/>
                                  </p:stCondLst>
                                  <p:childTnLst>
                                    <p:animEffect transition="out" filter="fade">
                                      <p:cBhvr>
                                        <p:cTn id="122" dur="2000"/>
                                        <p:tgtEl>
                                          <p:spTgt spid="16"/>
                                        </p:tgtEl>
                                      </p:cBhvr>
                                    </p:animEffect>
                                    <p:set>
                                      <p:cBhvr>
                                        <p:cTn id="123"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5" grpId="0" animBg="1"/>
      <p:bldP spid="15" grpId="1" animBg="1"/>
      <p:bldP spid="17" grpId="0" animBg="1"/>
      <p:bldP spid="17" grpId="1" animBg="1"/>
      <p:bldP spid="16" grpId="0" animBg="1"/>
      <p:bldP spid="16" grpId="1" animBg="1"/>
      <p:bldP spid="40" grpId="0" animBg="1"/>
      <p:bldP spid="40"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Metaphorical Element #1: </a:t>
            </a:r>
            <a:r>
              <a:rPr lang="en-US" b="1" dirty="0" smtClean="0"/>
              <a:t>Time</a:t>
            </a:r>
            <a:endParaRPr lang="en-US" b="1" dirty="0"/>
          </a:p>
        </p:txBody>
      </p:sp>
      <p:pic>
        <p:nvPicPr>
          <p:cNvPr id="4" name="Picture 3" descr="SL11_02.GIF"/>
          <p:cNvPicPr>
            <a:picLocks noChangeAspect="1"/>
          </p:cNvPicPr>
          <p:nvPr/>
        </p:nvPicPr>
        <p:blipFill>
          <a:blip r:embed="rId3" cstate="print"/>
          <a:stretch>
            <a:fillRect/>
          </a:stretch>
        </p:blipFill>
        <p:spPr>
          <a:xfrm>
            <a:off x="762000" y="1143000"/>
            <a:ext cx="7620000" cy="5715000"/>
          </a:xfrm>
          <a:prstGeom prst="rect">
            <a:avLst/>
          </a:prstGeom>
        </p:spPr>
      </p:pic>
      <p:pic>
        <p:nvPicPr>
          <p:cNvPr id="1026" name="Picture 2" descr="C:\frain200\SL11_01.GIF"/>
          <p:cNvPicPr>
            <a:picLocks noChangeAspect="1" noChangeArrowheads="1"/>
          </p:cNvPicPr>
          <p:nvPr/>
        </p:nvPicPr>
        <p:blipFill>
          <a:blip r:embed="rId4" cstate="print"/>
          <a:srcRect/>
          <a:stretch>
            <a:fillRect/>
          </a:stretch>
        </p:blipFill>
        <p:spPr bwMode="auto">
          <a:xfrm>
            <a:off x="762000" y="1143000"/>
            <a:ext cx="7620000" cy="5715000"/>
          </a:xfrm>
          <a:prstGeom prst="rect">
            <a:avLst/>
          </a:prstGeom>
          <a:noFill/>
        </p:spPr>
      </p:pic>
      <p:pic>
        <p:nvPicPr>
          <p:cNvPr id="1027" name="Picture 3" descr="C:\frain200\SL11_03.GIF"/>
          <p:cNvPicPr>
            <a:picLocks noChangeAspect="1" noChangeArrowheads="1"/>
          </p:cNvPicPr>
          <p:nvPr/>
        </p:nvPicPr>
        <p:blipFill>
          <a:blip r:embed="rId5" cstate="print"/>
          <a:srcRect/>
          <a:stretch>
            <a:fillRect/>
          </a:stretch>
        </p:blipFill>
        <p:spPr bwMode="auto">
          <a:xfrm>
            <a:off x="762000" y="1143000"/>
            <a:ext cx="7620000" cy="5715000"/>
          </a:xfrm>
          <a:prstGeom prst="rect">
            <a:avLst/>
          </a:prstGeom>
          <a:noFill/>
        </p:spPr>
      </p:pic>
      <p:sp>
        <p:nvSpPr>
          <p:cNvPr id="7" name="Rectangle 6"/>
          <p:cNvSpPr/>
          <p:nvPr/>
        </p:nvSpPr>
        <p:spPr>
          <a:xfrm>
            <a:off x="4038600" y="1219200"/>
            <a:ext cx="37338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C:\frain200\SL11_04.GIF"/>
          <p:cNvPicPr>
            <a:picLocks noChangeAspect="1" noChangeArrowheads="1"/>
          </p:cNvPicPr>
          <p:nvPr/>
        </p:nvPicPr>
        <p:blipFill>
          <a:blip r:embed="rId6" cstate="print"/>
          <a:srcRect/>
          <a:stretch>
            <a:fillRect/>
          </a:stretch>
        </p:blipFill>
        <p:spPr bwMode="auto">
          <a:xfrm>
            <a:off x="762000" y="1143000"/>
            <a:ext cx="7620000" cy="5715000"/>
          </a:xfrm>
          <a:prstGeom prst="rect">
            <a:avLst/>
          </a:prstGeom>
          <a:noFill/>
        </p:spPr>
      </p:pic>
      <p:pic>
        <p:nvPicPr>
          <p:cNvPr id="1029" name="Picture 5" descr="C:\frain200\SL11_05.GIF"/>
          <p:cNvPicPr>
            <a:picLocks noChangeAspect="1" noChangeArrowheads="1"/>
          </p:cNvPicPr>
          <p:nvPr/>
        </p:nvPicPr>
        <p:blipFill>
          <a:blip r:embed="rId7" cstate="print"/>
          <a:srcRect/>
          <a:stretch>
            <a:fillRect/>
          </a:stretch>
        </p:blipFill>
        <p:spPr bwMode="auto">
          <a:xfrm>
            <a:off x="762000" y="1143000"/>
            <a:ext cx="7620000" cy="5715000"/>
          </a:xfrm>
          <a:prstGeom prst="rect">
            <a:avLst/>
          </a:prstGeom>
          <a:noFill/>
        </p:spPr>
      </p:pic>
      <p:pic>
        <p:nvPicPr>
          <p:cNvPr id="1030" name="Picture 6" descr="C:\frain200\SL11_06.GIF"/>
          <p:cNvPicPr>
            <a:picLocks noChangeAspect="1" noChangeArrowheads="1"/>
          </p:cNvPicPr>
          <p:nvPr/>
        </p:nvPicPr>
        <p:blipFill>
          <a:blip r:embed="rId8" cstate="print"/>
          <a:srcRect/>
          <a:stretch>
            <a:fillRect/>
          </a:stretch>
        </p:blipFill>
        <p:spPr bwMode="auto">
          <a:xfrm>
            <a:off x="762000" y="1143000"/>
            <a:ext cx="7620000" cy="5715000"/>
          </a:xfrm>
          <a:prstGeom prst="rect">
            <a:avLst/>
          </a:prstGeom>
          <a:noFill/>
        </p:spPr>
      </p:pic>
      <p:pic>
        <p:nvPicPr>
          <p:cNvPr id="1032" name="Picture 8" descr="C:\frain200\SL11_08.GIF"/>
          <p:cNvPicPr>
            <a:picLocks noChangeAspect="1" noChangeArrowheads="1"/>
          </p:cNvPicPr>
          <p:nvPr/>
        </p:nvPicPr>
        <p:blipFill>
          <a:blip r:embed="rId9" cstate="print"/>
          <a:srcRect/>
          <a:stretch>
            <a:fillRect/>
          </a:stretch>
        </p:blipFill>
        <p:spPr bwMode="auto">
          <a:xfrm>
            <a:off x="762000" y="1143000"/>
            <a:ext cx="7620000" cy="5715000"/>
          </a:xfrm>
          <a:prstGeom prst="rect">
            <a:avLst/>
          </a:prstGeom>
          <a:noFill/>
        </p:spPr>
      </p:pic>
      <p:pic>
        <p:nvPicPr>
          <p:cNvPr id="1033" name="Picture 9" descr="C:\frain200\SL11_09.GIF"/>
          <p:cNvPicPr>
            <a:picLocks noChangeAspect="1" noChangeArrowheads="1"/>
          </p:cNvPicPr>
          <p:nvPr/>
        </p:nvPicPr>
        <p:blipFill>
          <a:blip r:embed="rId10" cstate="print"/>
          <a:srcRect/>
          <a:stretch>
            <a:fillRect/>
          </a:stretch>
        </p:blipFill>
        <p:spPr bwMode="auto">
          <a:xfrm>
            <a:off x="762000" y="1143000"/>
            <a:ext cx="7620000" cy="5715000"/>
          </a:xfrm>
          <a:prstGeom prst="rect">
            <a:avLst/>
          </a:prstGeom>
          <a:noFill/>
        </p:spPr>
      </p:pic>
      <p:pic>
        <p:nvPicPr>
          <p:cNvPr id="1034" name="Picture 10" descr="C:\frain200\SL11_10.GIF"/>
          <p:cNvPicPr>
            <a:picLocks noChangeAspect="1" noChangeArrowheads="1"/>
          </p:cNvPicPr>
          <p:nvPr/>
        </p:nvPicPr>
        <p:blipFill>
          <a:blip r:embed="rId11" cstate="print"/>
          <a:srcRect/>
          <a:stretch>
            <a:fillRect/>
          </a:stretch>
        </p:blipFill>
        <p:spPr bwMode="auto">
          <a:xfrm>
            <a:off x="762000" y="1143000"/>
            <a:ext cx="7620000" cy="5715000"/>
          </a:xfrm>
          <a:prstGeom prst="rect">
            <a:avLst/>
          </a:prstGeom>
          <a:noFill/>
        </p:spPr>
      </p:pic>
      <p:pic>
        <p:nvPicPr>
          <p:cNvPr id="1035" name="Picture 11" descr="C:\frain200\SL11_11.GIF"/>
          <p:cNvPicPr>
            <a:picLocks noChangeAspect="1" noChangeArrowheads="1"/>
          </p:cNvPicPr>
          <p:nvPr/>
        </p:nvPicPr>
        <p:blipFill>
          <a:blip r:embed="rId12" cstate="print"/>
          <a:srcRect/>
          <a:stretch>
            <a:fillRect/>
          </a:stretch>
        </p:blipFill>
        <p:spPr bwMode="auto">
          <a:xfrm>
            <a:off x="762000" y="1143000"/>
            <a:ext cx="7620000" cy="5715000"/>
          </a:xfrm>
          <a:prstGeom prst="rect">
            <a:avLst/>
          </a:prstGeom>
          <a:noFill/>
        </p:spPr>
      </p:pic>
      <p:sp>
        <p:nvSpPr>
          <p:cNvPr id="17" name="Rectangle 16"/>
          <p:cNvSpPr/>
          <p:nvPr/>
        </p:nvSpPr>
        <p:spPr>
          <a:xfrm>
            <a:off x="4114800" y="3886200"/>
            <a:ext cx="1066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6" name="Picture 12" descr="C:\frain200\SL11_12.GIF"/>
          <p:cNvPicPr>
            <a:picLocks noChangeAspect="1" noChangeArrowheads="1"/>
          </p:cNvPicPr>
          <p:nvPr/>
        </p:nvPicPr>
        <p:blipFill>
          <a:blip r:embed="rId13" cstate="print"/>
          <a:srcRect/>
          <a:stretch>
            <a:fillRect/>
          </a:stretch>
        </p:blipFill>
        <p:spPr bwMode="auto">
          <a:xfrm>
            <a:off x="762000" y="1143000"/>
            <a:ext cx="7620000" cy="5715000"/>
          </a:xfrm>
          <a:prstGeom prst="rect">
            <a:avLst/>
          </a:prstGeom>
          <a:noFill/>
        </p:spPr>
      </p:pic>
      <p:pic>
        <p:nvPicPr>
          <p:cNvPr id="1037" name="Picture 13" descr="C:\frain200\SL11_13.GIF"/>
          <p:cNvPicPr>
            <a:picLocks noChangeAspect="1" noChangeArrowheads="1"/>
          </p:cNvPicPr>
          <p:nvPr/>
        </p:nvPicPr>
        <p:blipFill>
          <a:blip r:embed="rId14" cstate="print"/>
          <a:srcRect/>
          <a:stretch>
            <a:fillRect/>
          </a:stretch>
        </p:blipFill>
        <p:spPr bwMode="auto">
          <a:xfrm>
            <a:off x="762000" y="1143000"/>
            <a:ext cx="7620000" cy="5715000"/>
          </a:xfrm>
          <a:prstGeom prst="rect">
            <a:avLst/>
          </a:prstGeom>
          <a:noFill/>
        </p:spPr>
      </p:pic>
      <p:pic>
        <p:nvPicPr>
          <p:cNvPr id="1038" name="Picture 14" descr="C:\frain200\SL11_14.GIF"/>
          <p:cNvPicPr>
            <a:picLocks noChangeAspect="1" noChangeArrowheads="1"/>
          </p:cNvPicPr>
          <p:nvPr/>
        </p:nvPicPr>
        <p:blipFill>
          <a:blip r:embed="rId15" cstate="print"/>
          <a:srcRect/>
          <a:stretch>
            <a:fillRect/>
          </a:stretch>
        </p:blipFill>
        <p:spPr bwMode="auto">
          <a:xfrm>
            <a:off x="762000" y="1143000"/>
            <a:ext cx="7620000" cy="5715000"/>
          </a:xfrm>
          <a:prstGeom prst="rect">
            <a:avLst/>
          </a:prstGeom>
          <a:noFill/>
        </p:spPr>
      </p:pic>
      <p:pic>
        <p:nvPicPr>
          <p:cNvPr id="1039" name="Picture 15" descr="C:\frain200\SL11_15.GIF"/>
          <p:cNvPicPr>
            <a:picLocks noChangeAspect="1" noChangeArrowheads="1"/>
          </p:cNvPicPr>
          <p:nvPr/>
        </p:nvPicPr>
        <p:blipFill>
          <a:blip r:embed="rId16" cstate="print"/>
          <a:srcRect/>
          <a:stretch>
            <a:fillRect/>
          </a:stretch>
        </p:blipFill>
        <p:spPr bwMode="auto">
          <a:xfrm>
            <a:off x="762000" y="1143000"/>
            <a:ext cx="7620000" cy="5715000"/>
          </a:xfrm>
          <a:prstGeom prst="rect">
            <a:avLst/>
          </a:prstGeom>
          <a:noFill/>
        </p:spPr>
      </p:pic>
      <p:sp>
        <p:nvSpPr>
          <p:cNvPr id="16" name="Down Arrow 15"/>
          <p:cNvSpPr/>
          <p:nvPr/>
        </p:nvSpPr>
        <p:spPr>
          <a:xfrm rot="1986620">
            <a:off x="5412409" y="2124413"/>
            <a:ext cx="457200" cy="685800"/>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amond(in)">
                                      <p:cBhvr>
                                        <p:cTn id="11" dur="2000"/>
                                        <p:tgtEl>
                                          <p:spTgt spid="7"/>
                                        </p:tgtEl>
                                      </p:cBhvr>
                                    </p:animEffect>
                                  </p:childTnLst>
                                </p:cTn>
                              </p:par>
                              <p:par>
                                <p:cTn id="12" presetID="10" presetClass="entr" presetSubtype="0" fill="hold" nodeType="withEffect">
                                  <p:stCondLst>
                                    <p:cond delay="150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1000"/>
                                        <p:tgtEl>
                                          <p:spTgt spid="1027"/>
                                        </p:tgtEl>
                                      </p:cBhvr>
                                    </p:animEffect>
                                  </p:childTnLst>
                                </p:cTn>
                              </p:par>
                              <p:par>
                                <p:cTn id="15" presetID="10" presetClass="exit" presetSubtype="0" fill="hold" grpId="1" nodeType="withEffect">
                                  <p:stCondLst>
                                    <p:cond delay="1500"/>
                                  </p:stCondLst>
                                  <p:childTnLst>
                                    <p:animEffect transition="out" filter="fade">
                                      <p:cBhvr>
                                        <p:cTn id="16" dur="1000"/>
                                        <p:tgtEl>
                                          <p:spTgt spid="7"/>
                                        </p:tgtEl>
                                      </p:cBhvr>
                                    </p:animEffect>
                                    <p:set>
                                      <p:cBhvr>
                                        <p:cTn id="17" dur="1" fill="hold">
                                          <p:stCondLst>
                                            <p:cond delay="999"/>
                                          </p:stCondLst>
                                        </p:cTn>
                                        <p:tgtEl>
                                          <p:spTgt spid="7"/>
                                        </p:tgtEl>
                                        <p:attrNameLst>
                                          <p:attrName>style.visibility</p:attrName>
                                        </p:attrNameLst>
                                      </p:cBhvr>
                                      <p:to>
                                        <p:strVal val="hidden"/>
                                      </p:to>
                                    </p:set>
                                  </p:childTnLst>
                                </p:cTn>
                              </p:par>
                            </p:childTnLst>
                          </p:cTn>
                        </p:par>
                        <p:par>
                          <p:cTn id="18" fill="hold">
                            <p:stCondLst>
                              <p:cond delay="4500"/>
                            </p:stCondLst>
                            <p:childTnLst>
                              <p:par>
                                <p:cTn id="19" presetID="22" presetClass="entr" presetSubtype="1" fill="hold" nodeType="after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wipe(up)">
                                      <p:cBhvr>
                                        <p:cTn id="21" dur="2000"/>
                                        <p:tgtEl>
                                          <p:spTgt spid="1028"/>
                                        </p:tgtEl>
                                      </p:cBhvr>
                                    </p:animEffect>
                                  </p:childTnLst>
                                </p:cTn>
                              </p:par>
                              <p:par>
                                <p:cTn id="22" presetID="22" presetClass="entr" presetSubtype="1" fill="hold" nodeType="withEffect">
                                  <p:stCondLst>
                                    <p:cond delay="1500"/>
                                  </p:stCondLst>
                                  <p:childTnLst>
                                    <p:set>
                                      <p:cBhvr>
                                        <p:cTn id="23" dur="1" fill="hold">
                                          <p:stCondLst>
                                            <p:cond delay="0"/>
                                          </p:stCondLst>
                                        </p:cTn>
                                        <p:tgtEl>
                                          <p:spTgt spid="1029"/>
                                        </p:tgtEl>
                                        <p:attrNameLst>
                                          <p:attrName>style.visibility</p:attrName>
                                        </p:attrNameLst>
                                      </p:cBhvr>
                                      <p:to>
                                        <p:strVal val="visible"/>
                                      </p:to>
                                    </p:set>
                                    <p:animEffect transition="in" filter="wipe(up)">
                                      <p:cBhvr>
                                        <p:cTn id="24" dur="2000"/>
                                        <p:tgtEl>
                                          <p:spTgt spid="1029"/>
                                        </p:tgtEl>
                                      </p:cBhvr>
                                    </p:animEffect>
                                  </p:childTnLst>
                                </p:cTn>
                              </p:par>
                              <p:par>
                                <p:cTn id="25" presetID="22" presetClass="entr" presetSubtype="1" fill="hold" nodeType="withEffect">
                                  <p:stCondLst>
                                    <p:cond delay="3000"/>
                                  </p:stCondLst>
                                  <p:childTnLst>
                                    <p:set>
                                      <p:cBhvr>
                                        <p:cTn id="26" dur="1" fill="hold">
                                          <p:stCondLst>
                                            <p:cond delay="0"/>
                                          </p:stCondLst>
                                        </p:cTn>
                                        <p:tgtEl>
                                          <p:spTgt spid="1030"/>
                                        </p:tgtEl>
                                        <p:attrNameLst>
                                          <p:attrName>style.visibility</p:attrName>
                                        </p:attrNameLst>
                                      </p:cBhvr>
                                      <p:to>
                                        <p:strVal val="visible"/>
                                      </p:to>
                                    </p:set>
                                    <p:animEffect transition="in" filter="wipe(up)">
                                      <p:cBhvr>
                                        <p:cTn id="27" dur="2000"/>
                                        <p:tgtEl>
                                          <p:spTgt spid="1030"/>
                                        </p:tgtEl>
                                      </p:cBhvr>
                                    </p:animEffect>
                                  </p:childTnLst>
                                </p:cTn>
                              </p:par>
                              <p:par>
                                <p:cTn id="28" presetID="22" presetClass="entr" presetSubtype="1" fill="hold" nodeType="withEffect">
                                  <p:stCondLst>
                                    <p:cond delay="4500"/>
                                  </p:stCondLst>
                                  <p:childTnLst>
                                    <p:set>
                                      <p:cBhvr>
                                        <p:cTn id="29" dur="1" fill="hold">
                                          <p:stCondLst>
                                            <p:cond delay="0"/>
                                          </p:stCondLst>
                                        </p:cTn>
                                        <p:tgtEl>
                                          <p:spTgt spid="1032"/>
                                        </p:tgtEl>
                                        <p:attrNameLst>
                                          <p:attrName>style.visibility</p:attrName>
                                        </p:attrNameLst>
                                      </p:cBhvr>
                                      <p:to>
                                        <p:strVal val="visible"/>
                                      </p:to>
                                    </p:set>
                                    <p:animEffect transition="in" filter="wipe(up)">
                                      <p:cBhvr>
                                        <p:cTn id="30" dur="2000"/>
                                        <p:tgtEl>
                                          <p:spTgt spid="1032"/>
                                        </p:tgtEl>
                                      </p:cBhvr>
                                    </p:animEffect>
                                  </p:childTnLst>
                                </p:cTn>
                              </p:par>
                              <p:par>
                                <p:cTn id="31" presetID="22" presetClass="entr" presetSubtype="1" fill="hold" nodeType="withEffect">
                                  <p:stCondLst>
                                    <p:cond delay="6000"/>
                                  </p:stCondLst>
                                  <p:childTnLst>
                                    <p:set>
                                      <p:cBhvr>
                                        <p:cTn id="32" dur="1" fill="hold">
                                          <p:stCondLst>
                                            <p:cond delay="0"/>
                                          </p:stCondLst>
                                        </p:cTn>
                                        <p:tgtEl>
                                          <p:spTgt spid="1033"/>
                                        </p:tgtEl>
                                        <p:attrNameLst>
                                          <p:attrName>style.visibility</p:attrName>
                                        </p:attrNameLst>
                                      </p:cBhvr>
                                      <p:to>
                                        <p:strVal val="visible"/>
                                      </p:to>
                                    </p:set>
                                    <p:animEffect transition="in" filter="wipe(up)">
                                      <p:cBhvr>
                                        <p:cTn id="33" dur="2000"/>
                                        <p:tgtEl>
                                          <p:spTgt spid="1033"/>
                                        </p:tgtEl>
                                      </p:cBhvr>
                                    </p:animEffect>
                                  </p:childTnLst>
                                </p:cTn>
                              </p:par>
                              <p:par>
                                <p:cTn id="34" presetID="22" presetClass="entr" presetSubtype="1" fill="hold" nodeType="withEffect">
                                  <p:stCondLst>
                                    <p:cond delay="7500"/>
                                  </p:stCondLst>
                                  <p:childTnLst>
                                    <p:set>
                                      <p:cBhvr>
                                        <p:cTn id="35" dur="1" fill="hold">
                                          <p:stCondLst>
                                            <p:cond delay="0"/>
                                          </p:stCondLst>
                                        </p:cTn>
                                        <p:tgtEl>
                                          <p:spTgt spid="1034"/>
                                        </p:tgtEl>
                                        <p:attrNameLst>
                                          <p:attrName>style.visibility</p:attrName>
                                        </p:attrNameLst>
                                      </p:cBhvr>
                                      <p:to>
                                        <p:strVal val="visible"/>
                                      </p:to>
                                    </p:set>
                                    <p:animEffect transition="in" filter="wipe(up)">
                                      <p:cBhvr>
                                        <p:cTn id="36" dur="2000"/>
                                        <p:tgtEl>
                                          <p:spTgt spid="1034"/>
                                        </p:tgtEl>
                                      </p:cBhvr>
                                    </p:animEffect>
                                  </p:childTnLst>
                                </p:cTn>
                              </p:par>
                              <p:par>
                                <p:cTn id="37" presetID="22" presetClass="entr" presetSubtype="1" fill="hold" nodeType="withEffect">
                                  <p:stCondLst>
                                    <p:cond delay="9000"/>
                                  </p:stCondLst>
                                  <p:childTnLst>
                                    <p:set>
                                      <p:cBhvr>
                                        <p:cTn id="38" dur="1" fill="hold">
                                          <p:stCondLst>
                                            <p:cond delay="0"/>
                                          </p:stCondLst>
                                        </p:cTn>
                                        <p:tgtEl>
                                          <p:spTgt spid="1035"/>
                                        </p:tgtEl>
                                        <p:attrNameLst>
                                          <p:attrName>style.visibility</p:attrName>
                                        </p:attrNameLst>
                                      </p:cBhvr>
                                      <p:to>
                                        <p:strVal val="visible"/>
                                      </p:to>
                                    </p:set>
                                    <p:animEffect transition="in" filter="wipe(up)">
                                      <p:cBhvr>
                                        <p:cTn id="39" dur="2000"/>
                                        <p:tgtEl>
                                          <p:spTgt spid="103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par>
                                <p:cTn id="45" presetID="0" presetClass="path" presetSubtype="0" accel="50000" decel="50000" fill="hold" grpId="1" nodeType="withEffect">
                                  <p:stCondLst>
                                    <p:cond delay="0"/>
                                  </p:stCondLst>
                                  <p:childTnLst>
                                    <p:animMotion origin="layout" path="M 0.00139 -2.22222E-6 C -0.0151 0.03218 -0.03142 0.06459 -0.04288 0.09422 C -0.05434 0.12384 -0.06146 0.15371 -0.06771 0.17709 C -0.07396 0.20047 -0.07708 0.21736 -0.08003 0.23449 " pathEditMode="relative" rAng="0" ptsTypes="aaaA">
                                      <p:cBhvr>
                                        <p:cTn id="46" dur="5000" fill="hold"/>
                                        <p:tgtEl>
                                          <p:spTgt spid="16"/>
                                        </p:tgtEl>
                                        <p:attrNameLst>
                                          <p:attrName>ppt_x</p:attrName>
                                          <p:attrName>ppt_y</p:attrName>
                                        </p:attrNameLst>
                                      </p:cBhvr>
                                      <p:rCtr x="-41" y="117"/>
                                    </p:animMotion>
                                  </p:childTnLst>
                                </p:cTn>
                              </p:par>
                            </p:childTnLst>
                          </p:cTn>
                        </p:par>
                        <p:par>
                          <p:cTn id="47" fill="hold">
                            <p:stCondLst>
                              <p:cond delay="5000"/>
                            </p:stCondLst>
                            <p:childTnLst>
                              <p:par>
                                <p:cTn id="48" presetID="8" presetClass="entr" presetSubtype="16"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diamond(in)">
                                      <p:cBhvr>
                                        <p:cTn id="50" dur="2000"/>
                                        <p:tgtEl>
                                          <p:spTgt spid="17"/>
                                        </p:tgtEl>
                                      </p:cBhvr>
                                    </p:animEffect>
                                  </p:childTnLst>
                                </p:cTn>
                              </p:par>
                              <p:par>
                                <p:cTn id="51" presetID="23" presetClass="entr" presetSubtype="16" fill="hold" nodeType="withEffect">
                                  <p:stCondLst>
                                    <p:cond delay="1500"/>
                                  </p:stCondLst>
                                  <p:childTnLst>
                                    <p:set>
                                      <p:cBhvr>
                                        <p:cTn id="52" dur="1" fill="hold">
                                          <p:stCondLst>
                                            <p:cond delay="0"/>
                                          </p:stCondLst>
                                        </p:cTn>
                                        <p:tgtEl>
                                          <p:spTgt spid="1036"/>
                                        </p:tgtEl>
                                        <p:attrNameLst>
                                          <p:attrName>style.visibility</p:attrName>
                                        </p:attrNameLst>
                                      </p:cBhvr>
                                      <p:to>
                                        <p:strVal val="visible"/>
                                      </p:to>
                                    </p:set>
                                    <p:anim calcmode="lin" valueType="num">
                                      <p:cBhvr>
                                        <p:cTn id="53" dur="2000" fill="hold"/>
                                        <p:tgtEl>
                                          <p:spTgt spid="1036"/>
                                        </p:tgtEl>
                                        <p:attrNameLst>
                                          <p:attrName>ppt_w</p:attrName>
                                        </p:attrNameLst>
                                      </p:cBhvr>
                                      <p:tavLst>
                                        <p:tav tm="0">
                                          <p:val>
                                            <p:fltVal val="0"/>
                                          </p:val>
                                        </p:tav>
                                        <p:tav tm="100000">
                                          <p:val>
                                            <p:strVal val="#ppt_w"/>
                                          </p:val>
                                        </p:tav>
                                      </p:tavLst>
                                    </p:anim>
                                    <p:anim calcmode="lin" valueType="num">
                                      <p:cBhvr>
                                        <p:cTn id="54" dur="2000" fill="hold"/>
                                        <p:tgtEl>
                                          <p:spTgt spid="1036"/>
                                        </p:tgtEl>
                                        <p:attrNameLst>
                                          <p:attrName>ppt_h</p:attrName>
                                        </p:attrNameLst>
                                      </p:cBhvr>
                                      <p:tavLst>
                                        <p:tav tm="0">
                                          <p:val>
                                            <p:fltVal val="0"/>
                                          </p:val>
                                        </p:tav>
                                        <p:tav tm="100000">
                                          <p:val>
                                            <p:strVal val="#ppt_h"/>
                                          </p:val>
                                        </p:tav>
                                      </p:tavLst>
                                    </p:anim>
                                  </p:childTnLst>
                                </p:cTn>
                              </p:par>
                            </p:childTnLst>
                          </p:cTn>
                        </p:par>
                        <p:par>
                          <p:cTn id="55" fill="hold">
                            <p:stCondLst>
                              <p:cond delay="8500"/>
                            </p:stCondLst>
                            <p:childTnLst>
                              <p:par>
                                <p:cTn id="56" presetID="22" presetClass="entr" presetSubtype="1" fill="hold" nodeType="afterEffect">
                                  <p:stCondLst>
                                    <p:cond delay="0"/>
                                  </p:stCondLst>
                                  <p:childTnLst>
                                    <p:set>
                                      <p:cBhvr>
                                        <p:cTn id="57" dur="1" fill="hold">
                                          <p:stCondLst>
                                            <p:cond delay="0"/>
                                          </p:stCondLst>
                                        </p:cTn>
                                        <p:tgtEl>
                                          <p:spTgt spid="1037"/>
                                        </p:tgtEl>
                                        <p:attrNameLst>
                                          <p:attrName>style.visibility</p:attrName>
                                        </p:attrNameLst>
                                      </p:cBhvr>
                                      <p:to>
                                        <p:strVal val="visible"/>
                                      </p:to>
                                    </p:set>
                                    <p:animEffect transition="in" filter="wipe(up)">
                                      <p:cBhvr>
                                        <p:cTn id="58" dur="2000"/>
                                        <p:tgtEl>
                                          <p:spTgt spid="1037"/>
                                        </p:tgtEl>
                                      </p:cBhvr>
                                    </p:animEffect>
                                  </p:childTnLst>
                                </p:cTn>
                              </p:par>
                              <p:par>
                                <p:cTn id="59" presetID="22" presetClass="entr" presetSubtype="1" fill="hold" nodeType="withEffect">
                                  <p:stCondLst>
                                    <p:cond delay="1500"/>
                                  </p:stCondLst>
                                  <p:childTnLst>
                                    <p:set>
                                      <p:cBhvr>
                                        <p:cTn id="60" dur="1" fill="hold">
                                          <p:stCondLst>
                                            <p:cond delay="0"/>
                                          </p:stCondLst>
                                        </p:cTn>
                                        <p:tgtEl>
                                          <p:spTgt spid="1038"/>
                                        </p:tgtEl>
                                        <p:attrNameLst>
                                          <p:attrName>style.visibility</p:attrName>
                                        </p:attrNameLst>
                                      </p:cBhvr>
                                      <p:to>
                                        <p:strVal val="visible"/>
                                      </p:to>
                                    </p:set>
                                    <p:animEffect transition="in" filter="wipe(up)">
                                      <p:cBhvr>
                                        <p:cTn id="61" dur="2000"/>
                                        <p:tgtEl>
                                          <p:spTgt spid="1038"/>
                                        </p:tgtEl>
                                      </p:cBhvr>
                                    </p:animEffect>
                                  </p:childTnLst>
                                </p:cTn>
                              </p:par>
                              <p:par>
                                <p:cTn id="62" presetID="22" presetClass="entr" presetSubtype="1" fill="hold" nodeType="withEffect">
                                  <p:stCondLst>
                                    <p:cond delay="3000"/>
                                  </p:stCondLst>
                                  <p:childTnLst>
                                    <p:set>
                                      <p:cBhvr>
                                        <p:cTn id="63" dur="1" fill="hold">
                                          <p:stCondLst>
                                            <p:cond delay="0"/>
                                          </p:stCondLst>
                                        </p:cTn>
                                        <p:tgtEl>
                                          <p:spTgt spid="1039"/>
                                        </p:tgtEl>
                                        <p:attrNameLst>
                                          <p:attrName>style.visibility</p:attrName>
                                        </p:attrNameLst>
                                      </p:cBhvr>
                                      <p:to>
                                        <p:strVal val="visible"/>
                                      </p:to>
                                    </p:set>
                                    <p:animEffect transition="in" filter="wipe(up)">
                                      <p:cBhvr>
                                        <p:cTn id="64" dur="2000"/>
                                        <p:tgtEl>
                                          <p:spTgt spid="1039"/>
                                        </p:tgtEl>
                                      </p:cBhvr>
                                    </p:animEffect>
                                  </p:childTnLst>
                                </p:cTn>
                              </p:par>
                              <p:par>
                                <p:cTn id="65" presetID="0" presetClass="path" presetSubtype="0" accel="50000" decel="50000" fill="hold" grpId="2" nodeType="withEffect">
                                  <p:stCondLst>
                                    <p:cond delay="3000"/>
                                  </p:stCondLst>
                                  <p:childTnLst>
                                    <p:animMotion origin="layout" path="M -0.08003 0.23449 C -0.08611 0.26343 -0.09218 0.29236 -0.1026 0.31273 C -0.11284 0.3331 -0.13611 0.34931 -0.14253 0.35648 " pathEditMode="relative" rAng="0" ptsTypes="aaA">
                                      <p:cBhvr>
                                        <p:cTn id="66" dur="2000" fill="hold"/>
                                        <p:tgtEl>
                                          <p:spTgt spid="16"/>
                                        </p:tgtEl>
                                        <p:attrNameLst>
                                          <p:attrName>ppt_x</p:attrName>
                                          <p:attrName>ppt_y</p:attrName>
                                        </p:attrNameLst>
                                      </p:cBhvr>
                                      <p:rCtr x="-31" y="6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7" grpId="0" animBg="1"/>
      <p:bldP spid="16" grpId="0" animBg="1"/>
      <p:bldP spid="16" grpId="1" animBg="1"/>
      <p:bldP spid="16"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Metaphorical Element #2: </a:t>
            </a:r>
            <a:r>
              <a:rPr lang="en-US" b="1" dirty="0" smtClean="0"/>
              <a:t>Paths</a:t>
            </a:r>
            <a:endParaRPr lang="en-US" b="1" dirty="0"/>
          </a:p>
        </p:txBody>
      </p:sp>
      <p:pic>
        <p:nvPicPr>
          <p:cNvPr id="1026" name="Picture 2" descr="C:\frain200\SL12_01.GIF"/>
          <p:cNvPicPr>
            <a:picLocks noChangeAspect="1" noChangeArrowheads="1"/>
          </p:cNvPicPr>
          <p:nvPr/>
        </p:nvPicPr>
        <p:blipFill>
          <a:blip r:embed="rId3" cstate="print"/>
          <a:srcRect/>
          <a:stretch>
            <a:fillRect/>
          </a:stretch>
        </p:blipFill>
        <p:spPr bwMode="auto">
          <a:xfrm>
            <a:off x="761999" y="1143000"/>
            <a:ext cx="7620001" cy="5715000"/>
          </a:xfrm>
          <a:prstGeom prst="rect">
            <a:avLst/>
          </a:prstGeom>
          <a:noFill/>
        </p:spPr>
      </p:pic>
      <p:pic>
        <p:nvPicPr>
          <p:cNvPr id="1027" name="Picture 3" descr="C:\frain200\SL12_02.GIF"/>
          <p:cNvPicPr>
            <a:picLocks noChangeAspect="1" noChangeArrowheads="1"/>
          </p:cNvPicPr>
          <p:nvPr/>
        </p:nvPicPr>
        <p:blipFill>
          <a:blip r:embed="rId4" cstate="print"/>
          <a:srcRect/>
          <a:stretch>
            <a:fillRect/>
          </a:stretch>
        </p:blipFill>
        <p:spPr bwMode="auto">
          <a:xfrm>
            <a:off x="761999" y="1143000"/>
            <a:ext cx="7620001" cy="5715000"/>
          </a:xfrm>
          <a:prstGeom prst="rect">
            <a:avLst/>
          </a:prstGeom>
          <a:noFill/>
        </p:spPr>
      </p:pic>
      <p:pic>
        <p:nvPicPr>
          <p:cNvPr id="1028" name="Picture 4" descr="C:\frain200\SL12_03.GIF"/>
          <p:cNvPicPr>
            <a:picLocks noChangeAspect="1" noChangeArrowheads="1"/>
          </p:cNvPicPr>
          <p:nvPr/>
        </p:nvPicPr>
        <p:blipFill>
          <a:blip r:embed="rId5" cstate="print"/>
          <a:srcRect/>
          <a:stretch>
            <a:fillRect/>
          </a:stretch>
        </p:blipFill>
        <p:spPr bwMode="auto">
          <a:xfrm>
            <a:off x="802575" y="2209800"/>
            <a:ext cx="7620000" cy="5715000"/>
          </a:xfrm>
          <a:prstGeom prst="rect">
            <a:avLst/>
          </a:prstGeom>
          <a:noFill/>
        </p:spPr>
      </p:pic>
      <p:sp>
        <p:nvSpPr>
          <p:cNvPr id="6" name="Rectangle 5"/>
          <p:cNvSpPr/>
          <p:nvPr/>
        </p:nvSpPr>
        <p:spPr>
          <a:xfrm>
            <a:off x="3810000" y="4495800"/>
            <a:ext cx="1574800" cy="11811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1000"/>
                                        <p:tgtEl>
                                          <p:spTgt spid="6"/>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028"/>
                                        </p:tgtEl>
                                        <p:attrNameLst>
                                          <p:attrName>style.visibility</p:attrName>
                                        </p:attrNameLst>
                                      </p:cBhvr>
                                      <p:to>
                                        <p:strVal val="visible"/>
                                      </p:to>
                                    </p:set>
                                    <p:anim calcmode="lin" valueType="num">
                                      <p:cBhvr>
                                        <p:cTn id="16" dur="1000" fill="hold"/>
                                        <p:tgtEl>
                                          <p:spTgt spid="1028"/>
                                        </p:tgtEl>
                                        <p:attrNameLst>
                                          <p:attrName>ppt_w</p:attrName>
                                        </p:attrNameLst>
                                      </p:cBhvr>
                                      <p:tavLst>
                                        <p:tav tm="0">
                                          <p:val>
                                            <p:fltVal val="0"/>
                                          </p:val>
                                        </p:tav>
                                        <p:tav tm="100000">
                                          <p:val>
                                            <p:strVal val="#ppt_w"/>
                                          </p:val>
                                        </p:tav>
                                      </p:tavLst>
                                    </p:anim>
                                    <p:anim calcmode="lin" valueType="num">
                                      <p:cBhvr>
                                        <p:cTn id="17" dur="1000" fill="hold"/>
                                        <p:tgtEl>
                                          <p:spTgt spid="1028"/>
                                        </p:tgtEl>
                                        <p:attrNameLst>
                                          <p:attrName>ppt_h</p:attrName>
                                        </p:attrNameLst>
                                      </p:cBhvr>
                                      <p:tavLst>
                                        <p:tav tm="0">
                                          <p:val>
                                            <p:fltVal val="0"/>
                                          </p:val>
                                        </p:tav>
                                        <p:tav tm="100000">
                                          <p:val>
                                            <p:strVal val="#ppt_h"/>
                                          </p:val>
                                        </p:tav>
                                      </p:tavLst>
                                    </p:anim>
                                  </p:childTnLst>
                                </p:cTn>
                              </p:par>
                              <p:par>
                                <p:cTn id="18" presetID="0" presetClass="path" presetSubtype="0" accel="50000" decel="50000" fill="hold" nodeType="withEffect">
                                  <p:stCondLst>
                                    <p:cond delay="0"/>
                                  </p:stCondLst>
                                  <p:childTnLst>
                                    <p:animMotion origin="layout" path="M -0.00121 4.6346E-6 C -0.00121 0.00023 -0.0033 -0.07887 -0.0052 -0.1575 " pathEditMode="relative" rAng="0" ptsTypes="aA">
                                      <p:cBhvr>
                                        <p:cTn id="19" dur="1000" fill="hold"/>
                                        <p:tgtEl>
                                          <p:spTgt spid="1028"/>
                                        </p:tgtEl>
                                        <p:attrNameLst>
                                          <p:attrName>ppt_x</p:attrName>
                                          <p:attrName>ppt_y</p:attrName>
                                        </p:attrNameLst>
                                      </p:cBhvr>
                                      <p:rCtr x="-2" y="-79"/>
                                    </p:animMotion>
                                  </p:childTnLst>
                                </p:cTn>
                              </p:par>
                              <p:par>
                                <p:cTn id="20" presetID="10" presetClass="exit" presetSubtype="0" fill="hold" grpId="1" nodeType="withEffect">
                                  <p:stCondLst>
                                    <p:cond delay="0"/>
                                  </p:stCondLst>
                                  <p:childTnLst>
                                    <p:animEffect transition="out" filter="fade">
                                      <p:cBhvr>
                                        <p:cTn id="21" dur="1000"/>
                                        <p:tgtEl>
                                          <p:spTgt spid="6"/>
                                        </p:tgtEl>
                                      </p:cBhvr>
                                    </p:animEffect>
                                    <p:set>
                                      <p:cBhvr>
                                        <p:cTn id="22"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Metaphorical element #3: </a:t>
            </a:r>
            <a:r>
              <a:rPr lang="en-US" b="1" dirty="0" smtClean="0"/>
              <a:t>The Divine</a:t>
            </a:r>
            <a:endParaRPr lang="en-US" b="1" dirty="0"/>
          </a:p>
        </p:txBody>
      </p:sp>
      <p:pic>
        <p:nvPicPr>
          <p:cNvPr id="2050" name="Picture 2" descr="C:\frain200\SL13_01.GIF"/>
          <p:cNvPicPr>
            <a:picLocks noChangeAspect="1" noChangeArrowheads="1"/>
          </p:cNvPicPr>
          <p:nvPr/>
        </p:nvPicPr>
        <p:blipFill>
          <a:blip r:embed="rId3" cstate="print"/>
          <a:srcRect/>
          <a:stretch>
            <a:fillRect/>
          </a:stretch>
        </p:blipFill>
        <p:spPr bwMode="auto">
          <a:xfrm>
            <a:off x="761999" y="1143000"/>
            <a:ext cx="7620001" cy="5715000"/>
          </a:xfrm>
          <a:prstGeom prst="rect">
            <a:avLst/>
          </a:prstGeom>
          <a:noFill/>
        </p:spPr>
      </p:pic>
      <p:pic>
        <p:nvPicPr>
          <p:cNvPr id="2051" name="Picture 3" descr="C:\frain200\SL13_02.GIF"/>
          <p:cNvPicPr>
            <a:picLocks noChangeAspect="1" noChangeArrowheads="1"/>
          </p:cNvPicPr>
          <p:nvPr/>
        </p:nvPicPr>
        <p:blipFill>
          <a:blip r:embed="rId4" cstate="print"/>
          <a:srcRect/>
          <a:stretch>
            <a:fillRect/>
          </a:stretch>
        </p:blipFill>
        <p:spPr bwMode="auto">
          <a:xfrm>
            <a:off x="762000" y="1143000"/>
            <a:ext cx="7620001" cy="5715000"/>
          </a:xfrm>
          <a:prstGeom prst="rect">
            <a:avLst/>
          </a:prstGeom>
          <a:noFill/>
        </p:spPr>
      </p:pic>
      <p:sp>
        <p:nvSpPr>
          <p:cNvPr id="6" name="Oval 5"/>
          <p:cNvSpPr/>
          <p:nvPr/>
        </p:nvSpPr>
        <p:spPr>
          <a:xfrm>
            <a:off x="4321792" y="5804848"/>
            <a:ext cx="381000" cy="3810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5400000">
            <a:off x="7277100" y="7200900"/>
            <a:ext cx="6858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762000" y="5867400"/>
            <a:ext cx="381000" cy="381000"/>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C:\frain200\SL13_04.GIF"/>
          <p:cNvPicPr>
            <a:picLocks noChangeAspect="1" noChangeArrowheads="1"/>
          </p:cNvPicPr>
          <p:nvPr/>
        </p:nvPicPr>
        <p:blipFill>
          <a:blip r:embed="rId5" cstate="print"/>
          <a:srcRect/>
          <a:stretch>
            <a:fillRect/>
          </a:stretch>
        </p:blipFill>
        <p:spPr bwMode="auto">
          <a:xfrm>
            <a:off x="761999" y="1143000"/>
            <a:ext cx="7620001" cy="5715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8" presetClass="emph" presetSubtype="0" fill="hold" grpId="1" nodeType="withEffect">
                                  <p:stCondLst>
                                    <p:cond delay="0"/>
                                  </p:stCondLst>
                                  <p:childTnLst>
                                    <p:animRot by="64800000">
                                      <p:cBhvr>
                                        <p:cTn id="9" dur="5000" fill="hold"/>
                                        <p:tgtEl>
                                          <p:spTgt spid="6"/>
                                        </p:tgtEl>
                                        <p:attrNameLst>
                                          <p:attrName>r</p:attrName>
                                        </p:attrNameLst>
                                      </p:cBhvr>
                                    </p:animRot>
                                  </p:childTnLst>
                                </p:cTn>
                              </p:par>
                              <p:par>
                                <p:cTn id="10" presetID="10" presetClass="exit" presetSubtype="0" fill="hold" grpId="2" nodeType="withEffect">
                                  <p:stCondLst>
                                    <p:cond delay="300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1000"/>
                                        <p:tgtEl>
                                          <p:spTgt spid="2050"/>
                                        </p:tgtEl>
                                      </p:cBhvr>
                                    </p:animEffect>
                                    <p:set>
                                      <p:cBhvr>
                                        <p:cTn id="17" dur="1" fill="hold">
                                          <p:stCondLst>
                                            <p:cond delay="999"/>
                                          </p:stCondLst>
                                        </p:cTn>
                                        <p:tgtEl>
                                          <p:spTgt spid="2050"/>
                                        </p:tgtEl>
                                        <p:attrNameLst>
                                          <p:attrName>style.visibility</p:attrName>
                                        </p:attrNameLst>
                                      </p:cBhvr>
                                      <p:to>
                                        <p:strVal val="hidden"/>
                                      </p:to>
                                    </p:se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051"/>
                                        </p:tgtEl>
                                        <p:attrNameLst>
                                          <p:attrName>style.visibility</p:attrName>
                                        </p:attrNameLst>
                                      </p:cBhvr>
                                      <p:to>
                                        <p:strVal val="visible"/>
                                      </p:to>
                                    </p:set>
                                    <p:animEffect transition="in" filter="fade">
                                      <p:cBhvr>
                                        <p:cTn id="21" dur="1000"/>
                                        <p:tgtEl>
                                          <p:spTgt spid="205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1000"/>
                                        <p:tgtEl>
                                          <p:spTgt spid="2051"/>
                                        </p:tgtEl>
                                      </p:cBhvr>
                                    </p:animEffect>
                                    <p:set>
                                      <p:cBhvr>
                                        <p:cTn id="26" dur="1" fill="hold">
                                          <p:stCondLst>
                                            <p:cond delay="999"/>
                                          </p:stCondLst>
                                        </p:cTn>
                                        <p:tgtEl>
                                          <p:spTgt spid="2051"/>
                                        </p:tgtEl>
                                        <p:attrNameLst>
                                          <p:attrName>style.visibility</p:attrName>
                                        </p:attrNameLst>
                                      </p:cBhvr>
                                      <p:to>
                                        <p:strVal val="hidden"/>
                                      </p:to>
                                    </p:se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fade">
                                      <p:cBhvr>
                                        <p:cTn id="30"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68930</TotalTime>
  <Words>3683</Words>
  <Application>Microsoft Office PowerPoint</Application>
  <PresentationFormat>On-screen Show (4:3)</PresentationFormat>
  <Paragraphs>188</Paragraphs>
  <Slides>18</Slides>
  <Notes>18</Notes>
  <HiddenSlides>0</HiddenSlides>
  <MMClips>3</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Fractal Nature of the Spiritual Journey</vt:lpstr>
      <vt:lpstr>Slide 2</vt:lpstr>
      <vt:lpstr>Gould’s non-overlapping magesteria</vt:lpstr>
      <vt:lpstr>A Fractal Metaphor for the Spiritual Journey</vt:lpstr>
      <vt:lpstr>The Mandelbrot Set</vt:lpstr>
      <vt:lpstr>Zooms on the edge of the Mandelbrot Set</vt:lpstr>
      <vt:lpstr>Metaphorical Element #1: Time</vt:lpstr>
      <vt:lpstr>Metaphorical Element #2: Paths</vt:lpstr>
      <vt:lpstr>Metaphorical element #3: The Divine</vt:lpstr>
      <vt:lpstr>The Metaphor</vt:lpstr>
      <vt:lpstr>Some Basic Approaches to the Spiritual Journey</vt:lpstr>
      <vt:lpstr>Approach #1: The Broad Way</vt:lpstr>
      <vt:lpstr>Approach #2: The Way of Rules</vt:lpstr>
      <vt:lpstr>Approach #3: Guided by the Divine </vt:lpstr>
      <vt:lpstr>Fractal Descriptions  of Spiritual Concepts</vt:lpstr>
      <vt:lpstr>Limitations</vt:lpstr>
      <vt:lpstr>Concluding remarks</vt:lpstr>
      <vt:lpstr>The Fractal Nature of the Spiritual Journey – A Metaphor   Q&amp;A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Fractal Nature of the Spiritual Journey</dc:title>
  <dc:creator>Jason</dc:creator>
  <cp:lastModifiedBy>Jason</cp:lastModifiedBy>
  <cp:revision>100</cp:revision>
  <dcterms:created xsi:type="dcterms:W3CDTF">2011-05-26T04:34:45Z</dcterms:created>
  <dcterms:modified xsi:type="dcterms:W3CDTF">2011-09-06T18:25:26Z</dcterms:modified>
</cp:coreProperties>
</file>